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66"/>
  </p:notesMasterIdLst>
  <p:sldIdLst>
    <p:sldId id="257" r:id="rId2"/>
    <p:sldId id="270" r:id="rId3"/>
    <p:sldId id="258" r:id="rId4"/>
    <p:sldId id="327" r:id="rId5"/>
    <p:sldId id="259" r:id="rId6"/>
    <p:sldId id="260" r:id="rId7"/>
    <p:sldId id="261" r:id="rId8"/>
    <p:sldId id="262" r:id="rId9"/>
    <p:sldId id="263" r:id="rId10"/>
    <p:sldId id="271" r:id="rId11"/>
    <p:sldId id="272" r:id="rId12"/>
    <p:sldId id="293" r:id="rId13"/>
    <p:sldId id="294" r:id="rId14"/>
    <p:sldId id="295" r:id="rId15"/>
    <p:sldId id="305" r:id="rId16"/>
    <p:sldId id="273" r:id="rId17"/>
    <p:sldId id="277" r:id="rId18"/>
    <p:sldId id="278" r:id="rId19"/>
    <p:sldId id="297" r:id="rId20"/>
    <p:sldId id="282" r:id="rId21"/>
    <p:sldId id="298" r:id="rId22"/>
    <p:sldId id="299" r:id="rId23"/>
    <p:sldId id="300" r:id="rId24"/>
    <p:sldId id="279" r:id="rId25"/>
    <p:sldId id="280" r:id="rId26"/>
    <p:sldId id="281" r:id="rId27"/>
    <p:sldId id="284" r:id="rId28"/>
    <p:sldId id="285" r:id="rId29"/>
    <p:sldId id="286" r:id="rId30"/>
    <p:sldId id="287" r:id="rId31"/>
    <p:sldId id="289" r:id="rId32"/>
    <p:sldId id="290" r:id="rId33"/>
    <p:sldId id="292" r:id="rId34"/>
    <p:sldId id="274" r:id="rId35"/>
    <p:sldId id="301" r:id="rId36"/>
    <p:sldId id="302" r:id="rId37"/>
    <p:sldId id="304" r:id="rId38"/>
    <p:sldId id="307" r:id="rId39"/>
    <p:sldId id="308" r:id="rId40"/>
    <p:sldId id="303" r:id="rId41"/>
    <p:sldId id="311" r:id="rId42"/>
    <p:sldId id="312" r:id="rId43"/>
    <p:sldId id="313" r:id="rId44"/>
    <p:sldId id="309" r:id="rId45"/>
    <p:sldId id="275" r:id="rId46"/>
    <p:sldId id="314" r:id="rId47"/>
    <p:sldId id="315" r:id="rId48"/>
    <p:sldId id="318" r:id="rId49"/>
    <p:sldId id="316" r:id="rId50"/>
    <p:sldId id="319" r:id="rId51"/>
    <p:sldId id="320" r:id="rId52"/>
    <p:sldId id="317" r:id="rId53"/>
    <p:sldId id="321" r:id="rId54"/>
    <p:sldId id="322" r:id="rId55"/>
    <p:sldId id="323" r:id="rId56"/>
    <p:sldId id="324" r:id="rId57"/>
    <p:sldId id="276" r:id="rId58"/>
    <p:sldId id="325" r:id="rId59"/>
    <p:sldId id="326" r:id="rId60"/>
    <p:sldId id="329" r:id="rId61"/>
    <p:sldId id="267" r:id="rId62"/>
    <p:sldId id="328" r:id="rId63"/>
    <p:sldId id="268" r:id="rId64"/>
    <p:sldId id="26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923" autoAdjust="0"/>
  </p:normalViewPr>
  <p:slideViewPr>
    <p:cSldViewPr snapToGrid="0">
      <p:cViewPr varScale="1">
        <p:scale>
          <a:sx n="32" d="100"/>
          <a:sy n="32" d="100"/>
        </p:scale>
        <p:origin x="1445" y="3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6D758-B1E5-4260-92A8-B87E4BD6573E}" type="datetimeFigureOut">
              <a:rPr lang="en-US" smtClean="0"/>
              <a:t>11/11/2019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51182-A19D-4965-9B3C-7CF8985DDC50}" type="slidenum">
              <a:rPr lang="en-US" smtClean="0"/>
              <a:t>‹#›</a:t>
            </a:fld>
            <a:endParaRPr lang="en-US"/>
          </a:p>
        </p:txBody>
      </p:sp>
    </p:spTree>
    <p:extLst>
      <p:ext uri="{BB962C8B-B14F-4D97-AF65-F5344CB8AC3E}">
        <p14:creationId xmlns:p14="http://schemas.microsoft.com/office/powerpoint/2010/main" val="376275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 introduces herself (title and other positions, 14 years total at AU, chair</a:t>
            </a:r>
            <a:r>
              <a:rPr lang="en-US" baseline="0" dirty="0"/>
              <a:t> of DIC</a:t>
            </a:r>
            <a:r>
              <a:rPr lang="en-US" dirty="0"/>
              <a:t>)</a:t>
            </a:r>
          </a:p>
          <a:p>
            <a:endParaRPr lang="en-US" dirty="0"/>
          </a:p>
          <a:p>
            <a:r>
              <a:rPr lang="en-US" dirty="0"/>
              <a:t>Jennifer introduces herself (title, 12.5 at AU, secretary of DIC)</a:t>
            </a:r>
          </a:p>
        </p:txBody>
      </p:sp>
      <p:sp>
        <p:nvSpPr>
          <p:cNvPr id="4" name="Slide Number Placeholder 3"/>
          <p:cNvSpPr>
            <a:spLocks noGrp="1"/>
          </p:cNvSpPr>
          <p:nvPr>
            <p:ph type="sldNum" sz="quarter" idx="5"/>
          </p:nvPr>
        </p:nvSpPr>
        <p:spPr/>
        <p:txBody>
          <a:bodyPr/>
          <a:lstStyle/>
          <a:p>
            <a:fld id="{6B451182-A19D-4965-9B3C-7CF8985DDC50}" type="slidenum">
              <a:rPr lang="en-US" smtClean="0"/>
              <a:t>1</a:t>
            </a:fld>
            <a:endParaRPr lang="en-US"/>
          </a:p>
        </p:txBody>
      </p:sp>
    </p:spTree>
    <p:extLst>
      <p:ext uri="{BB962C8B-B14F-4D97-AF65-F5344CB8AC3E}">
        <p14:creationId xmlns:p14="http://schemas.microsoft.com/office/powerpoint/2010/main" val="374452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6B451182-A19D-4965-9B3C-7CF8985DDC50}" type="slidenum">
              <a:rPr lang="en-US" smtClean="0"/>
              <a:t>10</a:t>
            </a:fld>
            <a:endParaRPr lang="en-US"/>
          </a:p>
        </p:txBody>
      </p:sp>
    </p:spTree>
    <p:extLst>
      <p:ext uri="{BB962C8B-B14F-4D97-AF65-F5344CB8AC3E}">
        <p14:creationId xmlns:p14="http://schemas.microsoft.com/office/powerpoint/2010/main" val="396869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First meeting (NOT REALLY)</a:t>
            </a:r>
          </a:p>
          <a:p>
            <a:pPr marL="171450" indent="-171450">
              <a:buFont typeface="Arial" panose="020B0604020202020204" pitchFamily="34" charset="0"/>
              <a:buChar char="•"/>
            </a:pPr>
            <a:r>
              <a:rPr lang="en-US" b="1" dirty="0"/>
              <a:t>What prompted the meeting? A CHANGE, </a:t>
            </a:r>
            <a:r>
              <a:rPr lang="en-US" b="1" baseline="0" dirty="0"/>
              <a:t>A </a:t>
            </a:r>
            <a:r>
              <a:rPr lang="en-US" b="1" dirty="0"/>
              <a:t>PROBLEM</a:t>
            </a:r>
          </a:p>
          <a:p>
            <a:pPr marL="628650" lvl="1" indent="-171450">
              <a:buFont typeface="Arial" panose="020B0604020202020204" pitchFamily="34" charset="0"/>
              <a:buChar char="•"/>
            </a:pPr>
            <a:r>
              <a:rPr lang="en-US" dirty="0"/>
              <a:t>Had to do with Griggs coming on board, reviewing off-campus programs including distance learning and extension sites. </a:t>
            </a:r>
          </a:p>
          <a:p>
            <a:pPr marL="628650" lvl="1" indent="-171450">
              <a:buFont typeface="Arial" panose="020B0604020202020204" pitchFamily="34" charset="0"/>
              <a:buChar char="•"/>
            </a:pPr>
            <a:r>
              <a:rPr lang="en-US" dirty="0"/>
              <a:t>One campus code mixed true online with one extension site program. </a:t>
            </a:r>
          </a:p>
          <a:p>
            <a:pPr marL="171450" lvl="0" indent="-171450">
              <a:buFont typeface="Arial" panose="020B0604020202020204" pitchFamily="34" charset="0"/>
              <a:buChar char="•"/>
            </a:pPr>
            <a:r>
              <a:rPr lang="en-US" dirty="0"/>
              <a:t>Series</a:t>
            </a:r>
            <a:r>
              <a:rPr lang="en-US" baseline="0" dirty="0"/>
              <a:t> of questions had been </a:t>
            </a:r>
            <a:r>
              <a:rPr lang="en-US" b="1" baseline="0" dirty="0"/>
              <a:t>asked by a number of individuals, but not collectively </a:t>
            </a:r>
            <a:r>
              <a:rPr lang="en-US" baseline="0" dirty="0"/>
              <a:t>(THERE IS A PLACE FOR MEETINGS, COLLABORATIVE)</a:t>
            </a:r>
          </a:p>
          <a:p>
            <a:pPr marL="628650" lvl="1" indent="-171450">
              <a:buFont typeface="Arial" panose="020B0604020202020204" pitchFamily="34" charset="0"/>
              <a:buChar char="•"/>
            </a:pPr>
            <a:r>
              <a:rPr lang="en-US" dirty="0"/>
              <a:t>Why was decision made? Is it appropriate? If not, what is? How is campus defined? What does HLC say; what are the federal definitions for campus and distance education?</a:t>
            </a:r>
          </a:p>
          <a:p>
            <a:pPr marL="628650" lvl="1" indent="-171450">
              <a:buFont typeface="Arial" panose="020B0604020202020204" pitchFamily="34" charset="0"/>
              <a:buChar char="•"/>
            </a:pPr>
            <a:r>
              <a:rPr lang="en-US" dirty="0"/>
              <a:t>Ultimately, what should the coding/classification be for campus? </a:t>
            </a:r>
          </a:p>
          <a:p>
            <a:pPr marL="628650" lvl="1" indent="-171450">
              <a:buFont typeface="Arial" panose="020B0604020202020204" pitchFamily="34" charset="0"/>
              <a:buChar char="•"/>
            </a:pPr>
            <a:r>
              <a:rPr lang="en-US" dirty="0"/>
              <a:t>We were working through differentiating between maintenance and implementation tasks and exploring who was responsible for what. </a:t>
            </a:r>
          </a:p>
        </p:txBody>
      </p:sp>
      <p:sp>
        <p:nvSpPr>
          <p:cNvPr id="4" name="Slide Number Placeholder 3"/>
          <p:cNvSpPr>
            <a:spLocks noGrp="1"/>
          </p:cNvSpPr>
          <p:nvPr>
            <p:ph type="sldNum" sz="quarter" idx="5"/>
          </p:nvPr>
        </p:nvSpPr>
        <p:spPr/>
        <p:txBody>
          <a:bodyPr/>
          <a:lstStyle/>
          <a:p>
            <a:fld id="{6B451182-A19D-4965-9B3C-7CF8985DDC50}" type="slidenum">
              <a:rPr lang="en-US" smtClean="0"/>
              <a:t>11</a:t>
            </a:fld>
            <a:endParaRPr lang="en-US"/>
          </a:p>
        </p:txBody>
      </p:sp>
    </p:spTree>
    <p:extLst>
      <p:ext uri="{BB962C8B-B14F-4D97-AF65-F5344CB8AC3E}">
        <p14:creationId xmlns:p14="http://schemas.microsoft.com/office/powerpoint/2010/main" val="408993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While still determining the definitions and processes for campuses, </a:t>
            </a:r>
            <a:r>
              <a:rPr lang="en-US" b="1" dirty="0"/>
              <a:t>conversations were sparked in other areas that needed clarification on coding</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Sparked conversations were broad:</a:t>
            </a:r>
            <a:r>
              <a:rPr lang="en-US" baseline="0" dirty="0"/>
              <a:t> </a:t>
            </a:r>
            <a:r>
              <a:rPr lang="en-US" dirty="0"/>
              <a:t>codes, their definitions, and their applications (including workflows and exceptions). Defining, exploring Banner capabilities, testing, implementation, workflow/communication/training.</a:t>
            </a:r>
          </a:p>
          <a:p>
            <a:pPr marL="171450" indent="-171450">
              <a:buFont typeface="Arial" panose="020B0604020202020204" pitchFamily="34" charset="0"/>
              <a:buChar char="•"/>
            </a:pPr>
            <a:r>
              <a:rPr lang="en-US" dirty="0"/>
              <a:t>At this point, all</a:t>
            </a:r>
            <a:r>
              <a:rPr lang="en-US" baseline="0" dirty="0"/>
              <a:t> those involved agreed a</a:t>
            </a:r>
            <a:r>
              <a:rPr lang="en-US" dirty="0"/>
              <a:t> standing committee was needed. </a:t>
            </a:r>
          </a:p>
          <a:p>
            <a:pPr marL="171450" indent="-171450">
              <a:buFont typeface="Arial" panose="020B0604020202020204" pitchFamily="34" charset="0"/>
              <a:buChar char="•"/>
            </a:pPr>
            <a:r>
              <a:rPr lang="en-US" dirty="0"/>
              <a:t>Still very academic record focused: curriculum, registration, schedule…</a:t>
            </a:r>
          </a:p>
        </p:txBody>
      </p:sp>
      <p:sp>
        <p:nvSpPr>
          <p:cNvPr id="4" name="Slide Number Placeholder 3"/>
          <p:cNvSpPr>
            <a:spLocks noGrp="1"/>
          </p:cNvSpPr>
          <p:nvPr>
            <p:ph type="sldNum" sz="quarter" idx="5"/>
          </p:nvPr>
        </p:nvSpPr>
        <p:spPr/>
        <p:txBody>
          <a:bodyPr/>
          <a:lstStyle/>
          <a:p>
            <a:fld id="{6B451182-A19D-4965-9B3C-7CF8985DDC50}" type="slidenum">
              <a:rPr lang="en-US" smtClean="0"/>
              <a:t>12</a:t>
            </a:fld>
            <a:endParaRPr lang="en-US"/>
          </a:p>
        </p:txBody>
      </p:sp>
    </p:spTree>
    <p:extLst>
      <p:ext uri="{BB962C8B-B14F-4D97-AF65-F5344CB8AC3E}">
        <p14:creationId xmlns:p14="http://schemas.microsoft.com/office/powerpoint/2010/main" val="191142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During the next 3.5 years, the committee went through several permutations.</a:t>
            </a:r>
          </a:p>
          <a:p>
            <a:r>
              <a:rPr lang="en-US" sz="1000" dirty="0"/>
              <a:t>2013: </a:t>
            </a:r>
            <a:r>
              <a:rPr lang="en-US" sz="1000" u="sng" dirty="0"/>
              <a:t>Was</a:t>
            </a:r>
            <a:r>
              <a:rPr lang="en-US" sz="1000" u="sng" baseline="0" dirty="0"/>
              <a:t> a natural expansion</a:t>
            </a:r>
            <a:endParaRPr lang="en-US" sz="1000" u="sng" dirty="0"/>
          </a:p>
          <a:p>
            <a:pPr marL="171450" indent="-171450">
              <a:buFont typeface="Arial" panose="020B0604020202020204" pitchFamily="34" charset="0"/>
              <a:buChar char="•"/>
            </a:pPr>
            <a:r>
              <a:rPr lang="en-US" sz="1000" b="1" dirty="0"/>
              <a:t>Topics included</a:t>
            </a:r>
            <a:r>
              <a:rPr lang="en-US" sz="1000" dirty="0"/>
              <a:t>: Degree seeking, PTC admission, faculty coding, schedule type, semester definitions, guest students, Reg central (just after name change, new terms of reference).</a:t>
            </a:r>
          </a:p>
          <a:p>
            <a:r>
              <a:rPr lang="en-US" sz="1000" dirty="0"/>
              <a:t>2014: </a:t>
            </a:r>
            <a:r>
              <a:rPr lang="en-US" sz="1000" u="sng" dirty="0"/>
              <a:t>Jennifer and I started having discussions </a:t>
            </a:r>
            <a:r>
              <a:rPr lang="en-US" sz="1000" dirty="0"/>
              <a:t>outside the confines of DIC as to what DIC should entail</a:t>
            </a:r>
          </a:p>
          <a:p>
            <a:pPr marL="171450" indent="-171450">
              <a:buFont typeface="Arial" panose="020B0604020202020204" pitchFamily="34" charset="0"/>
              <a:buChar char="•"/>
            </a:pPr>
            <a:r>
              <a:rPr lang="en-US" sz="1000" b="1" dirty="0"/>
              <a:t>Recognition of the work done by DIC</a:t>
            </a:r>
            <a:r>
              <a:rPr lang="en-US" sz="1000" dirty="0"/>
              <a:t> through the approval of definitions and processes for campus, schedule type, academic calendar, blended learning, curriculum framework/terminology/approval process, admission type, decision status, student status. (still issue of accountability upon implementation)</a:t>
            </a:r>
          </a:p>
          <a:p>
            <a:r>
              <a:rPr lang="en-US" sz="1000" dirty="0"/>
              <a:t>2015: </a:t>
            </a:r>
            <a:r>
              <a:rPr lang="en-US" sz="1000" u="sng" dirty="0"/>
              <a:t>In 2015, Jennifer</a:t>
            </a:r>
            <a:r>
              <a:rPr lang="en-US" sz="1000" u="sng" baseline="0" dirty="0"/>
              <a:t> got her wish!</a:t>
            </a:r>
            <a:endParaRPr lang="en-US" sz="1000" u="sng" dirty="0"/>
          </a:p>
          <a:p>
            <a:pPr marL="171450" indent="-171450">
              <a:buFont typeface="Arial" panose="020B0604020202020204" pitchFamily="34" charset="0"/>
              <a:buChar char="•"/>
            </a:pPr>
            <a:r>
              <a:rPr lang="en-US" sz="1000" dirty="0"/>
              <a:t>Reviewing </a:t>
            </a:r>
            <a:r>
              <a:rPr lang="en-US" sz="1000" b="1" dirty="0"/>
              <a:t>expanding expanded terms of reference</a:t>
            </a:r>
            <a:r>
              <a:rPr lang="en-US" sz="1000" dirty="0"/>
              <a:t>, asked how/where should financial data integrity standards be handled? Separate committee, this committee? Who is responsible for data integrity issues in areas not student?</a:t>
            </a:r>
          </a:p>
          <a:p>
            <a:r>
              <a:rPr lang="en-US" sz="1000" b="1" dirty="0"/>
              <a:t>This particular timeframe in our DIC development was key. If Jennifer hadn’t pushed, I would have been happy working through academic issues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Because</a:t>
            </a:r>
            <a:r>
              <a:rPr lang="en-US" sz="1000" baseline="0" dirty="0"/>
              <a:t> of this, t</a:t>
            </a:r>
            <a:r>
              <a:rPr lang="en-US" sz="1000" dirty="0"/>
              <a:t>he </a:t>
            </a:r>
            <a:r>
              <a:rPr lang="en-US" sz="1000" b="1" dirty="0"/>
              <a:t>productive work that the committee was meant to do was stalled for a year</a:t>
            </a:r>
            <a:r>
              <a:rPr lang="en-US" sz="1000" dirty="0"/>
              <a:t>:</a:t>
            </a:r>
            <a:r>
              <a:rPr lang="en-US" sz="1000" baseline="0" dirty="0"/>
              <a:t> o</a:t>
            </a:r>
            <a:r>
              <a:rPr lang="en-US" sz="1000" dirty="0"/>
              <a:t>nly one Academic DIC meeting between September 2015 and September 2016, reviewed expanded DIC terms of reference and discussed differentiation from ACC. </a:t>
            </a:r>
          </a:p>
        </p:txBody>
      </p:sp>
      <p:sp>
        <p:nvSpPr>
          <p:cNvPr id="4" name="Slide Number Placeholder 3"/>
          <p:cNvSpPr>
            <a:spLocks noGrp="1"/>
          </p:cNvSpPr>
          <p:nvPr>
            <p:ph type="sldNum" sz="quarter" idx="5"/>
          </p:nvPr>
        </p:nvSpPr>
        <p:spPr/>
        <p:txBody>
          <a:bodyPr/>
          <a:lstStyle/>
          <a:p>
            <a:fld id="{6B451182-A19D-4965-9B3C-7CF8985DDC50}" type="slidenum">
              <a:rPr lang="en-US" smtClean="0"/>
              <a:t>13</a:t>
            </a:fld>
            <a:endParaRPr lang="en-US"/>
          </a:p>
        </p:txBody>
      </p:sp>
    </p:spTree>
    <p:extLst>
      <p:ext uri="{BB962C8B-B14F-4D97-AF65-F5344CB8AC3E}">
        <p14:creationId xmlns:p14="http://schemas.microsoft.com/office/powerpoint/2010/main" val="109380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The </a:t>
            </a:r>
            <a:r>
              <a:rPr lang="en-US" u="sng" dirty="0"/>
              <a:t>year hiatus may have</a:t>
            </a:r>
            <a:r>
              <a:rPr lang="en-US" u="sng" baseline="0" dirty="0"/>
              <a:t> been the most productive use of our time </a:t>
            </a:r>
            <a:r>
              <a:rPr lang="en-US" baseline="0" dirty="0"/>
              <a:t>because it helped set the stage for the next 3 years (2017-2019)</a:t>
            </a:r>
          </a:p>
          <a:p>
            <a:pPr marL="628650" lvl="1" indent="-171450">
              <a:buFont typeface="Arial" panose="020B0604020202020204" pitchFamily="34" charset="0"/>
              <a:buChar char="•"/>
            </a:pPr>
            <a:r>
              <a:rPr lang="en-US" sz="1000" dirty="0"/>
              <a:t>The relationship of the expanded committee to other institutional entities was clarified. </a:t>
            </a:r>
          </a:p>
          <a:p>
            <a:pPr marL="628650" lvl="1" indent="-171450">
              <a:buFont typeface="Arial" panose="020B0604020202020204" pitchFamily="34" charset="0"/>
              <a:buChar char="•"/>
            </a:pPr>
            <a:r>
              <a:rPr lang="en-US" sz="1000" b="0" dirty="0"/>
              <a:t>I asked the question</a:t>
            </a:r>
            <a:r>
              <a:rPr lang="en-US" sz="1000" b="0" baseline="0" dirty="0"/>
              <a:t> who should lead the charge, now that the role has been expanded</a:t>
            </a:r>
            <a:endParaRPr lang="en-US" b="0" dirty="0"/>
          </a:p>
          <a:p>
            <a:pPr marL="171450" indent="-171450">
              <a:buFont typeface="Arial" panose="020B0604020202020204" pitchFamily="34" charset="0"/>
              <a:buChar char="•"/>
            </a:pPr>
            <a:r>
              <a:rPr lang="en-US" dirty="0"/>
              <a:t>We defined a framework for moving</a:t>
            </a:r>
            <a:r>
              <a:rPr lang="en-US" baseline="0" dirty="0"/>
              <a:t> forward</a:t>
            </a:r>
          </a:p>
          <a:p>
            <a:pPr marL="628650" lvl="1" indent="-171450">
              <a:buFont typeface="Arial" panose="020B0604020202020204" pitchFamily="34" charset="0"/>
              <a:buChar char="•"/>
            </a:pPr>
            <a:r>
              <a:rPr lang="en-US" baseline="0" dirty="0"/>
              <a:t>DIC – Academic continued functioning as it had been</a:t>
            </a:r>
          </a:p>
          <a:p>
            <a:pPr marL="628650" lvl="1" indent="-171450">
              <a:buFont typeface="Arial" panose="020B0604020202020204" pitchFamily="34" charset="0"/>
              <a:buChar char="•"/>
            </a:pPr>
            <a:r>
              <a:rPr lang="en-US" baseline="0" dirty="0"/>
              <a:t>Collaborated with CIO to establish a joint meeting between the existing IT committee (Ad Comp) and DIC since our data stewards were also members of Ad Comp</a:t>
            </a:r>
          </a:p>
          <a:p>
            <a:pPr marL="171450" lvl="0" indent="-171450">
              <a:buFont typeface="Arial" panose="020B0604020202020204" pitchFamily="34" charset="0"/>
              <a:buChar char="•"/>
            </a:pPr>
            <a:r>
              <a:rPr lang="en-US" baseline="0" dirty="0"/>
              <a:t>Determined that the focus of DIC was w/ shared data and identified following areas with high priority &amp; need</a:t>
            </a:r>
          </a:p>
          <a:p>
            <a:pPr marL="628650" lvl="1" indent="-171450">
              <a:buFont typeface="Arial" panose="020B0604020202020204" pitchFamily="34" charset="0"/>
              <a:buChar char="•"/>
            </a:pPr>
            <a:r>
              <a:rPr lang="en-US" baseline="0" dirty="0"/>
              <a:t>Formed DIC – Faculty to address Faculty Qualifications &amp; data</a:t>
            </a:r>
          </a:p>
          <a:p>
            <a:pPr marL="628650" lvl="1" indent="-171450">
              <a:buFont typeface="Arial" panose="020B0604020202020204" pitchFamily="34" charset="0"/>
              <a:buChar char="•"/>
            </a:pPr>
            <a:r>
              <a:rPr lang="en-US" baseline="0" dirty="0"/>
              <a:t>Formed DIC – Bio &amp; Demo data</a:t>
            </a:r>
          </a:p>
        </p:txBody>
      </p:sp>
      <p:sp>
        <p:nvSpPr>
          <p:cNvPr id="4" name="Slide Number Placeholder 3"/>
          <p:cNvSpPr>
            <a:spLocks noGrp="1"/>
          </p:cNvSpPr>
          <p:nvPr>
            <p:ph type="sldNum" sz="quarter" idx="5"/>
          </p:nvPr>
        </p:nvSpPr>
        <p:spPr/>
        <p:txBody>
          <a:bodyPr/>
          <a:lstStyle/>
          <a:p>
            <a:fld id="{6B451182-A19D-4965-9B3C-7CF8985DDC50}" type="slidenum">
              <a:rPr lang="en-US" smtClean="0"/>
              <a:t>14</a:t>
            </a:fld>
            <a:endParaRPr lang="en-US"/>
          </a:p>
        </p:txBody>
      </p:sp>
    </p:spTree>
    <p:extLst>
      <p:ext uri="{BB962C8B-B14F-4D97-AF65-F5344CB8AC3E}">
        <p14:creationId xmlns:p14="http://schemas.microsoft.com/office/powerpoint/2010/main" val="368841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r>
              <a:rPr lang="en-US" dirty="0"/>
              <a:t>SUMMARY</a:t>
            </a:r>
            <a:r>
              <a:rPr lang="en-US" baseline="0" dirty="0"/>
              <a:t> OF TIMELINE</a:t>
            </a:r>
          </a:p>
          <a:p>
            <a:pPr marL="171450" indent="-171450">
              <a:buFont typeface="Arial" panose="020B0604020202020204" pitchFamily="34" charset="0"/>
              <a:buChar char="•"/>
            </a:pPr>
            <a:r>
              <a:rPr lang="en-US" baseline="0" dirty="0"/>
              <a:t>Review of timeline has been a valuable process</a:t>
            </a:r>
          </a:p>
          <a:p>
            <a:pPr marL="171450" indent="-171450">
              <a:buFont typeface="Arial" panose="020B0604020202020204" pitchFamily="34" charset="0"/>
              <a:buChar char="•"/>
            </a:pPr>
            <a:r>
              <a:rPr lang="en-US" baseline="0" dirty="0"/>
              <a:t>After 8 years, it seems we should have arrived.</a:t>
            </a:r>
          </a:p>
          <a:p>
            <a:pPr marL="0" indent="0">
              <a:buFont typeface="Arial" panose="020B0604020202020204" pitchFamily="34" charset="0"/>
              <a:buNone/>
            </a:pPr>
            <a:r>
              <a:rPr lang="en-US" baseline="0" dirty="0"/>
              <a:t>JOB SECURITY</a:t>
            </a:r>
          </a:p>
          <a:p>
            <a:pPr marL="171450" indent="-171450">
              <a:buFont typeface="Arial" panose="020B0604020202020204" pitchFamily="34" charset="0"/>
              <a:buChar char="•"/>
            </a:pPr>
            <a:r>
              <a:rPr lang="en-US" baseline="0" dirty="0"/>
              <a:t>Never ending list of to dos</a:t>
            </a:r>
          </a:p>
          <a:p>
            <a:pPr marL="171450" indent="-171450">
              <a:buFont typeface="Arial" panose="020B0604020202020204" pitchFamily="34" charset="0"/>
              <a:buChar char="•"/>
            </a:pPr>
            <a:r>
              <a:rPr lang="en-US" baseline="0" dirty="0"/>
              <a:t>Here is where we are at presently</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15</a:t>
            </a:fld>
            <a:endParaRPr lang="en-US"/>
          </a:p>
        </p:txBody>
      </p:sp>
    </p:spTree>
    <p:extLst>
      <p:ext uri="{BB962C8B-B14F-4D97-AF65-F5344CB8AC3E}">
        <p14:creationId xmlns:p14="http://schemas.microsoft.com/office/powerpoint/2010/main" val="388340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16</a:t>
            </a:fld>
            <a:endParaRPr lang="en-US"/>
          </a:p>
        </p:txBody>
      </p:sp>
    </p:spTree>
    <p:extLst>
      <p:ext uri="{BB962C8B-B14F-4D97-AF65-F5344CB8AC3E}">
        <p14:creationId xmlns:p14="http://schemas.microsoft.com/office/powerpoint/2010/main" val="336359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This purpose is our vision, it is about the journey we are on, and it will never be an achieved destination.</a:t>
            </a:r>
          </a:p>
        </p:txBody>
      </p:sp>
      <p:sp>
        <p:nvSpPr>
          <p:cNvPr id="4" name="Slide Number Placeholder 3"/>
          <p:cNvSpPr>
            <a:spLocks noGrp="1"/>
          </p:cNvSpPr>
          <p:nvPr>
            <p:ph type="sldNum" sz="quarter" idx="5"/>
          </p:nvPr>
        </p:nvSpPr>
        <p:spPr/>
        <p:txBody>
          <a:bodyPr/>
          <a:lstStyle/>
          <a:p>
            <a:fld id="{6B451182-A19D-4965-9B3C-7CF8985DDC50}" type="slidenum">
              <a:rPr lang="en-US" smtClean="0"/>
              <a:t>17</a:t>
            </a:fld>
            <a:endParaRPr lang="en-US"/>
          </a:p>
        </p:txBody>
      </p:sp>
    </p:spTree>
    <p:extLst>
      <p:ext uri="{BB962C8B-B14F-4D97-AF65-F5344CB8AC3E}">
        <p14:creationId xmlns:p14="http://schemas.microsoft.com/office/powerpoint/2010/main" val="1459180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Aimee is the Chair of that committee and I am the recording secretary.</a:t>
            </a:r>
          </a:p>
        </p:txBody>
      </p:sp>
      <p:sp>
        <p:nvSpPr>
          <p:cNvPr id="4" name="Slide Number Placeholder 3"/>
          <p:cNvSpPr>
            <a:spLocks noGrp="1"/>
          </p:cNvSpPr>
          <p:nvPr>
            <p:ph type="sldNum" sz="quarter" idx="5"/>
          </p:nvPr>
        </p:nvSpPr>
        <p:spPr/>
        <p:txBody>
          <a:bodyPr/>
          <a:lstStyle/>
          <a:p>
            <a:fld id="{6B451182-A19D-4965-9B3C-7CF8985DDC50}" type="slidenum">
              <a:rPr lang="en-US" smtClean="0"/>
              <a:t>18</a:t>
            </a:fld>
            <a:endParaRPr lang="en-US"/>
          </a:p>
        </p:txBody>
      </p:sp>
    </p:spTree>
    <p:extLst>
      <p:ext uri="{BB962C8B-B14F-4D97-AF65-F5344CB8AC3E}">
        <p14:creationId xmlns:p14="http://schemas.microsoft.com/office/powerpoint/2010/main" val="394284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19</a:t>
            </a:fld>
            <a:endParaRPr lang="en-US"/>
          </a:p>
        </p:txBody>
      </p:sp>
    </p:spTree>
    <p:extLst>
      <p:ext uri="{BB962C8B-B14F-4D97-AF65-F5344CB8AC3E}">
        <p14:creationId xmlns:p14="http://schemas.microsoft.com/office/powerpoint/2010/main" val="422714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a:t>
            </a:fld>
            <a:endParaRPr lang="en-US"/>
          </a:p>
        </p:txBody>
      </p:sp>
    </p:spTree>
    <p:extLst>
      <p:ext uri="{BB962C8B-B14F-4D97-AF65-F5344CB8AC3E}">
        <p14:creationId xmlns:p14="http://schemas.microsoft.com/office/powerpoint/2010/main" val="422050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20</a:t>
            </a:fld>
            <a:endParaRPr lang="en-US"/>
          </a:p>
        </p:txBody>
      </p:sp>
    </p:spTree>
    <p:extLst>
      <p:ext uri="{BB962C8B-B14F-4D97-AF65-F5344CB8AC3E}">
        <p14:creationId xmlns:p14="http://schemas.microsoft.com/office/powerpoint/2010/main" val="363755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Thank you Jennifer for sharing our current structure.</a:t>
            </a:r>
          </a:p>
          <a:p>
            <a:pPr marL="171450" indent="-171450">
              <a:buFont typeface="Arial" panose="020B0604020202020204" pitchFamily="34" charset="0"/>
              <a:buChar char="•"/>
            </a:pPr>
            <a:r>
              <a:rPr lang="en-US" dirty="0"/>
              <a:t>To</a:t>
            </a:r>
            <a:r>
              <a:rPr lang="en-US" baseline="0" dirty="0"/>
              <a:t> keep the fire from dying out, we recognized that a</a:t>
            </a:r>
            <a:r>
              <a:rPr lang="en-US" dirty="0"/>
              <a:t>side from structure, </a:t>
            </a:r>
            <a:r>
              <a:rPr lang="en-US" b="1" dirty="0"/>
              <a:t>best</a:t>
            </a:r>
            <a:r>
              <a:rPr lang="en-US" b="1" baseline="0" dirty="0"/>
              <a:t> practices and roles &amp; expectations </a:t>
            </a:r>
            <a:r>
              <a:rPr lang="en-US" baseline="0" dirty="0"/>
              <a:t>needed to be established. So even after we are no longer at the institution, both structure and documentation live on.</a:t>
            </a:r>
          </a:p>
          <a:p>
            <a:pPr marL="171450" indent="-171450">
              <a:buFont typeface="Arial" panose="020B0604020202020204" pitchFamily="34" charset="0"/>
              <a:buChar char="•"/>
            </a:pPr>
            <a:r>
              <a:rPr lang="en-US" baseline="0" dirty="0"/>
              <a:t>Best practices helped to convey and train our data stewards on:</a:t>
            </a:r>
          </a:p>
          <a:p>
            <a:pPr marL="628650" lvl="1" indent="-171450">
              <a:buFont typeface="Arial" panose="020B0604020202020204" pitchFamily="34" charset="0"/>
              <a:buChar char="•"/>
            </a:pPr>
            <a:r>
              <a:rPr lang="en-US" baseline="0" dirty="0"/>
              <a:t>the importance of data </a:t>
            </a:r>
          </a:p>
          <a:p>
            <a:pPr marL="628650" lvl="1" indent="-171450">
              <a:buFont typeface="Arial" panose="020B0604020202020204" pitchFamily="34" charset="0"/>
              <a:buChar char="•"/>
            </a:pPr>
            <a:r>
              <a:rPr lang="en-US" baseline="0" dirty="0"/>
              <a:t>data, not as a single unit, but its part in a relational database</a:t>
            </a:r>
          </a:p>
          <a:p>
            <a:pPr marL="628650" lvl="1" indent="-171450">
              <a:buFont typeface="Arial" panose="020B0604020202020204" pitchFamily="34" charset="0"/>
              <a:buChar char="•"/>
            </a:pPr>
            <a:r>
              <a:rPr lang="en-US" dirty="0"/>
              <a:t>Considerations when creating</a:t>
            </a:r>
            <a:r>
              <a:rPr lang="en-US" baseline="0" dirty="0"/>
              <a:t> data</a:t>
            </a:r>
          </a:p>
          <a:p>
            <a:pPr marL="171450" lvl="0" indent="-171450">
              <a:buFont typeface="Arial" panose="020B0604020202020204" pitchFamily="34" charset="0"/>
              <a:buChar char="•"/>
            </a:pPr>
            <a:r>
              <a:rPr lang="en-US" baseline="0" dirty="0"/>
              <a:t>Best practices are great conceptually, but we </a:t>
            </a:r>
            <a:r>
              <a:rPr lang="en-US" b="1" baseline="0" dirty="0"/>
              <a:t>stressed the importance of making the documents practical</a:t>
            </a:r>
          </a:p>
          <a:p>
            <a:pPr marL="628650" lvl="1" indent="-171450">
              <a:buFont typeface="Arial" panose="020B0604020202020204" pitchFamily="34" charset="0"/>
              <a:buChar char="•"/>
            </a:pPr>
            <a:r>
              <a:rPr lang="en-US" baseline="0" dirty="0"/>
              <a:t>After creating the document</a:t>
            </a:r>
          </a:p>
          <a:p>
            <a:pPr marL="628650" lvl="1" indent="-171450">
              <a:buFont typeface="Arial" panose="020B0604020202020204" pitchFamily="34" charset="0"/>
              <a:buChar char="•"/>
            </a:pPr>
            <a:r>
              <a:rPr lang="en-US" baseline="0" dirty="0"/>
              <a:t>Shared with committee</a:t>
            </a:r>
          </a:p>
          <a:p>
            <a:pPr marL="628650" lvl="1" indent="-171450">
              <a:buFont typeface="Arial" panose="020B0604020202020204" pitchFamily="34" charset="0"/>
              <a:buChar char="•"/>
            </a:pPr>
            <a:r>
              <a:rPr lang="en-US" baseline="0" dirty="0"/>
              <a:t>Ask for volunteers to run through scenarios of putting the document into practice</a:t>
            </a:r>
          </a:p>
          <a:p>
            <a:pPr marL="628650" lvl="1" indent="-171450">
              <a:buFont typeface="Arial" panose="020B0604020202020204" pitchFamily="34" charset="0"/>
              <a:buChar char="•"/>
            </a:pPr>
            <a:r>
              <a:rPr lang="en-US" baseline="0" dirty="0"/>
              <a:t>Created a matrix as a tool to help w/ understanding</a:t>
            </a:r>
          </a:p>
        </p:txBody>
      </p:sp>
      <p:sp>
        <p:nvSpPr>
          <p:cNvPr id="4" name="Slide Number Placeholder 3"/>
          <p:cNvSpPr>
            <a:spLocks noGrp="1"/>
          </p:cNvSpPr>
          <p:nvPr>
            <p:ph type="sldNum" sz="quarter" idx="5"/>
          </p:nvPr>
        </p:nvSpPr>
        <p:spPr/>
        <p:txBody>
          <a:bodyPr/>
          <a:lstStyle/>
          <a:p>
            <a:fld id="{6B451182-A19D-4965-9B3C-7CF8985DDC50}" type="slidenum">
              <a:rPr lang="en-US" smtClean="0"/>
              <a:t>21</a:t>
            </a:fld>
            <a:endParaRPr lang="en-US"/>
          </a:p>
        </p:txBody>
      </p:sp>
    </p:spTree>
    <p:extLst>
      <p:ext uri="{BB962C8B-B14F-4D97-AF65-F5344CB8AC3E}">
        <p14:creationId xmlns:p14="http://schemas.microsoft.com/office/powerpoint/2010/main" val="3762549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The creation of the best practices was a means of achieving understanding w/ data stewards</a:t>
            </a:r>
          </a:p>
          <a:p>
            <a:pPr marL="628650" lvl="1" indent="-171450">
              <a:buFont typeface="Arial" panose="020B0604020202020204" pitchFamily="34" charset="0"/>
              <a:buChar char="•"/>
            </a:pPr>
            <a:r>
              <a:rPr lang="en-US" baseline="0" dirty="0"/>
              <a:t>We began creating our own document on roles &amp; expectations</a:t>
            </a:r>
          </a:p>
          <a:p>
            <a:pPr marL="171450" lvl="0" indent="-171450">
              <a:buFont typeface="Arial" panose="020B0604020202020204" pitchFamily="34" charset="0"/>
              <a:buChar char="•"/>
            </a:pPr>
            <a:r>
              <a:rPr lang="en-US" baseline="0" dirty="0"/>
              <a:t>Discovered the </a:t>
            </a:r>
            <a:r>
              <a:rPr lang="en-US" baseline="0" dirty="0" err="1"/>
              <a:t>Educause</a:t>
            </a:r>
            <a:r>
              <a:rPr lang="en-US" baseline="0" dirty="0"/>
              <a:t> document when benchmarking</a:t>
            </a:r>
          </a:p>
          <a:p>
            <a:pPr marL="628650" lvl="1" indent="-171450">
              <a:buFont typeface="Arial" panose="020B0604020202020204" pitchFamily="34" charset="0"/>
              <a:buChar char="•"/>
            </a:pPr>
            <a:r>
              <a:rPr lang="en-US" baseline="0" dirty="0"/>
              <a:t>Used the document in discussion with various DIC groups to identify the highest priority items for data stewards</a:t>
            </a:r>
          </a:p>
          <a:p>
            <a:pPr marL="628650" lvl="1" indent="-171450">
              <a:buFont typeface="Arial" panose="020B0604020202020204" pitchFamily="34" charset="0"/>
              <a:buChar char="•"/>
            </a:pPr>
            <a:r>
              <a:rPr lang="en-US" baseline="0" dirty="0"/>
              <a:t>Engaged the committee in deciding responsibilities (BUY-IN)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Led us to discussions on roles and expectations of all individuals/entities</a:t>
            </a:r>
            <a:r>
              <a:rPr lang="en-US" baseline="0" dirty="0"/>
              <a:t> involved with data</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22</a:t>
            </a:fld>
            <a:endParaRPr lang="en-US"/>
          </a:p>
        </p:txBody>
      </p:sp>
    </p:spTree>
    <p:extLst>
      <p:ext uri="{BB962C8B-B14F-4D97-AF65-F5344CB8AC3E}">
        <p14:creationId xmlns:p14="http://schemas.microsoft.com/office/powerpoint/2010/main" val="233014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r>
              <a:rPr lang="en-US" dirty="0"/>
              <a:t>This diagram depicts the data roles that have been defined at Andrews University and the relationship between the various</a:t>
            </a:r>
            <a:r>
              <a:rPr lang="en-US" baseline="0" dirty="0"/>
              <a:t> roles</a:t>
            </a:r>
          </a:p>
          <a:p>
            <a:r>
              <a:rPr lang="en-US" i="1" baseline="0" dirty="0"/>
              <a:t>Definitions have been included below for reference in case there are questions (will probably not present given time)</a:t>
            </a:r>
            <a:endParaRPr lang="en-US" i="1" dirty="0"/>
          </a:p>
          <a:p>
            <a:pPr marL="171450" indent="-171450">
              <a:buFont typeface="Arial" panose="020B0604020202020204" pitchFamily="34" charset="0"/>
              <a:buChar char="•"/>
            </a:pPr>
            <a:r>
              <a:rPr lang="en-US" dirty="0"/>
              <a:t>Data trustees = </a:t>
            </a:r>
            <a:r>
              <a:rPr lang="en-US" sz="1200" kern="1200" dirty="0">
                <a:solidFill>
                  <a:schemeClr val="tx1"/>
                </a:solidFill>
                <a:effectLst/>
                <a:latin typeface="+mn-lt"/>
                <a:ea typeface="+mn-ea"/>
                <a:cs typeface="+mn-cs"/>
              </a:rPr>
              <a:t>individuals at the institution responsible for a unit</a:t>
            </a:r>
            <a:endParaRPr lang="en-US" dirty="0"/>
          </a:p>
          <a:p>
            <a:pPr marL="171450" indent="-171450">
              <a:buFont typeface="Arial" panose="020B0604020202020204" pitchFamily="34" charset="0"/>
              <a:buChar char="•"/>
            </a:pPr>
            <a:r>
              <a:rPr lang="en-US" dirty="0"/>
              <a:t>Data stewards = </a:t>
            </a:r>
            <a:r>
              <a:rPr lang="en-US" sz="1200" kern="1200" dirty="0">
                <a:solidFill>
                  <a:schemeClr val="tx1"/>
                </a:solidFill>
                <a:effectLst/>
                <a:latin typeface="+mn-lt"/>
                <a:ea typeface="+mn-ea"/>
                <a:cs typeface="+mn-cs"/>
              </a:rPr>
              <a:t>individual responsible for the department or other entity most closely aligned with the system used to collect, store, and disseminate the data and/or are the </a:t>
            </a:r>
            <a:r>
              <a:rPr lang="en-US" sz="1200" b="1" kern="1200" dirty="0">
                <a:solidFill>
                  <a:schemeClr val="tx1"/>
                </a:solidFill>
                <a:effectLst/>
                <a:latin typeface="+mn-lt"/>
                <a:ea typeface="+mn-ea"/>
                <a:cs typeface="+mn-cs"/>
              </a:rPr>
              <a:t>content experts </a:t>
            </a:r>
            <a:r>
              <a:rPr lang="en-US" sz="1200" kern="1200" dirty="0">
                <a:solidFill>
                  <a:schemeClr val="tx1"/>
                </a:solidFill>
                <a:effectLst/>
                <a:latin typeface="+mn-lt"/>
                <a:ea typeface="+mn-ea"/>
                <a:cs typeface="+mn-cs"/>
              </a:rPr>
              <a:t>in a given area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Data custodians = split into two categories, Process Owners and Process Users, both roles providing a strong foundation for the rest of the university as the data they produce supports decision making at multiple levels; </a:t>
            </a:r>
            <a:r>
              <a:rPr lang="en-US" sz="1200" b="1" kern="1200" dirty="0">
                <a:solidFill>
                  <a:schemeClr val="tx1"/>
                </a:solidFill>
                <a:effectLst/>
                <a:latin typeface="+mn-lt"/>
                <a:ea typeface="+mn-ea"/>
                <a:cs typeface="+mn-cs"/>
              </a:rPr>
              <a:t>highest stake in the accuracy of the data</a:t>
            </a:r>
          </a:p>
          <a:p>
            <a:pPr marL="628650" lvl="1" indent="-171450">
              <a:buFont typeface="Arial" panose="020B0604020202020204" pitchFamily="34" charset="0"/>
              <a:buChar char="•"/>
            </a:pPr>
            <a:r>
              <a:rPr lang="en-US" b="0" kern="1200" dirty="0">
                <a:solidFill>
                  <a:schemeClr val="tx1"/>
                </a:solidFill>
                <a:effectLst/>
                <a:latin typeface="+mn-lt"/>
                <a:ea typeface="+mn-ea"/>
                <a:cs typeface="+mn-cs"/>
              </a:rPr>
              <a:t>Process owners = </a:t>
            </a:r>
            <a:r>
              <a:rPr lang="en-US" sz="1200" kern="1200" dirty="0">
                <a:solidFill>
                  <a:schemeClr val="tx1"/>
                </a:solidFill>
                <a:effectLst/>
                <a:latin typeface="+mn-lt"/>
                <a:ea typeface="+mn-ea"/>
                <a:cs typeface="+mn-cs"/>
              </a:rPr>
              <a:t>tasked with managing and running the process involving data collection, data entry, data monitoring, and data audits/review</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Process user = </a:t>
            </a:r>
            <a:r>
              <a:rPr lang="en-US" sz="1200" kern="1200" dirty="0">
                <a:solidFill>
                  <a:schemeClr val="tx1"/>
                </a:solidFill>
                <a:effectLst/>
                <a:latin typeface="+mn-lt"/>
                <a:ea typeface="+mn-ea"/>
                <a:cs typeface="+mn-cs"/>
              </a:rPr>
              <a:t>someone who acts on data to either create, update, or delete it</a:t>
            </a:r>
          </a:p>
          <a:p>
            <a:pPr marL="171450" lvl="0" indent="-171450">
              <a:buFont typeface="Arial" panose="020B0604020202020204" pitchFamily="34" charset="0"/>
              <a:buChar char="•"/>
            </a:pPr>
            <a:r>
              <a:rPr lang="en-US" b="0" kern="1200" dirty="0">
                <a:solidFill>
                  <a:schemeClr val="tx1"/>
                </a:solidFill>
                <a:effectLst/>
                <a:latin typeface="+mn-lt"/>
                <a:ea typeface="+mn-ea"/>
                <a:cs typeface="+mn-cs"/>
              </a:rPr>
              <a:t>Data supplier</a:t>
            </a:r>
            <a:r>
              <a:rPr lang="en-US" b="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any source of data, whether a third-party system, customer (e.g. student or employee), or process which takes action on or otherwise create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consumer = someone who is informed by the results of data management</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guardian = ITS</a:t>
            </a:r>
            <a:endParaRPr lang="en-US"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23</a:t>
            </a:fld>
            <a:endParaRPr lang="en-US"/>
          </a:p>
        </p:txBody>
      </p:sp>
    </p:spTree>
    <p:extLst>
      <p:ext uri="{BB962C8B-B14F-4D97-AF65-F5344CB8AC3E}">
        <p14:creationId xmlns:p14="http://schemas.microsoft.com/office/powerpoint/2010/main" val="1511351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Data Integrity has expanded, with a steering committee and three </a:t>
            </a:r>
            <a:r>
              <a:rPr lang="en-US" dirty="0" err="1"/>
              <a:t>subcomittees</a:t>
            </a:r>
            <a:r>
              <a:rPr lang="en-US" dirty="0"/>
              <a:t>, along with numerous workgroups.</a:t>
            </a:r>
          </a:p>
        </p:txBody>
      </p:sp>
      <p:sp>
        <p:nvSpPr>
          <p:cNvPr id="4" name="Slide Number Placeholder 3"/>
          <p:cNvSpPr>
            <a:spLocks noGrp="1"/>
          </p:cNvSpPr>
          <p:nvPr>
            <p:ph type="sldNum" sz="quarter" idx="5"/>
          </p:nvPr>
        </p:nvSpPr>
        <p:spPr/>
        <p:txBody>
          <a:bodyPr/>
          <a:lstStyle/>
          <a:p>
            <a:fld id="{6B451182-A19D-4965-9B3C-7CF8985DDC50}" type="slidenum">
              <a:rPr lang="en-US" smtClean="0"/>
              <a:t>24</a:t>
            </a:fld>
            <a:endParaRPr lang="en-US"/>
          </a:p>
        </p:txBody>
      </p:sp>
    </p:spTree>
    <p:extLst>
      <p:ext uri="{BB962C8B-B14F-4D97-AF65-F5344CB8AC3E}">
        <p14:creationId xmlns:p14="http://schemas.microsoft.com/office/powerpoint/2010/main" val="3896064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25</a:t>
            </a:fld>
            <a:endParaRPr lang="en-US"/>
          </a:p>
        </p:txBody>
      </p:sp>
    </p:spTree>
    <p:extLst>
      <p:ext uri="{BB962C8B-B14F-4D97-AF65-F5344CB8AC3E}">
        <p14:creationId xmlns:p14="http://schemas.microsoft.com/office/powerpoint/2010/main" val="391145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26</a:t>
            </a:fld>
            <a:endParaRPr lang="en-US"/>
          </a:p>
        </p:txBody>
      </p:sp>
    </p:spTree>
    <p:extLst>
      <p:ext uri="{BB962C8B-B14F-4D97-AF65-F5344CB8AC3E}">
        <p14:creationId xmlns:p14="http://schemas.microsoft.com/office/powerpoint/2010/main" val="2125867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27</a:t>
            </a:fld>
            <a:endParaRPr lang="en-US"/>
          </a:p>
        </p:txBody>
      </p:sp>
    </p:spTree>
    <p:extLst>
      <p:ext uri="{BB962C8B-B14F-4D97-AF65-F5344CB8AC3E}">
        <p14:creationId xmlns:p14="http://schemas.microsoft.com/office/powerpoint/2010/main" val="386826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28</a:t>
            </a:fld>
            <a:endParaRPr lang="en-US"/>
          </a:p>
        </p:txBody>
      </p:sp>
    </p:spTree>
    <p:extLst>
      <p:ext uri="{BB962C8B-B14F-4D97-AF65-F5344CB8AC3E}">
        <p14:creationId xmlns:p14="http://schemas.microsoft.com/office/powerpoint/2010/main" val="1631674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29</a:t>
            </a:fld>
            <a:endParaRPr lang="en-US"/>
          </a:p>
        </p:txBody>
      </p:sp>
    </p:spTree>
    <p:extLst>
      <p:ext uri="{BB962C8B-B14F-4D97-AF65-F5344CB8AC3E}">
        <p14:creationId xmlns:p14="http://schemas.microsoft.com/office/powerpoint/2010/main" val="249861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We</a:t>
            </a:r>
            <a:r>
              <a:rPr lang="en-US" baseline="0" dirty="0"/>
              <a:t> will </a:t>
            </a:r>
            <a:r>
              <a:rPr lang="en-US" u="sng" baseline="0" dirty="0"/>
              <a:t>start off with a series of questions</a:t>
            </a:r>
            <a:endParaRPr lang="en-US" u="sng" dirty="0"/>
          </a:p>
          <a:p>
            <a:pPr marL="171450" indent="-171450">
              <a:buFont typeface="Arial" panose="020B0604020202020204" pitchFamily="34" charset="0"/>
              <a:buChar char="•"/>
            </a:pPr>
            <a:r>
              <a:rPr lang="en-US" dirty="0"/>
              <a:t>How</a:t>
            </a:r>
            <a:r>
              <a:rPr lang="en-US" baseline="0" dirty="0"/>
              <a:t> many of you feel like you </a:t>
            </a:r>
            <a:r>
              <a:rPr lang="en-US" b="1" baseline="0" dirty="0"/>
              <a:t>understand the role of data </a:t>
            </a:r>
            <a:r>
              <a:rPr lang="en-US" baseline="0" dirty="0"/>
              <a:t>in your institution?</a:t>
            </a:r>
          </a:p>
          <a:p>
            <a:pPr marL="171450" indent="-171450">
              <a:buFont typeface="Arial" panose="020B0604020202020204" pitchFamily="34" charset="0"/>
              <a:buChar char="•"/>
            </a:pPr>
            <a:r>
              <a:rPr lang="en-US" baseline="0" dirty="0"/>
              <a:t>Do you feel </a:t>
            </a:r>
            <a:r>
              <a:rPr lang="en-US" b="1" baseline="0" dirty="0"/>
              <a:t>others recognize the important role of data </a:t>
            </a:r>
            <a:r>
              <a:rPr lang="en-US" baseline="0" dirty="0"/>
              <a:t>in your institution? Or do you feel like you are on your own?</a:t>
            </a:r>
          </a:p>
          <a:p>
            <a:pPr marL="171450" indent="-171450">
              <a:buFont typeface="Arial" panose="020B0604020202020204" pitchFamily="34" charset="0"/>
              <a:buChar char="•"/>
            </a:pPr>
            <a:r>
              <a:rPr lang="en-US" baseline="0" dirty="0"/>
              <a:t>Does your institution have a </a:t>
            </a:r>
            <a:r>
              <a:rPr lang="en-US" b="1" baseline="0" dirty="0"/>
              <a:t>data governance structure </a:t>
            </a:r>
            <a:r>
              <a:rPr lang="en-US" baseline="0" dirty="0"/>
              <a:t>in place?</a:t>
            </a:r>
          </a:p>
          <a:p>
            <a:pPr marL="171450" indent="-171450">
              <a:buFont typeface="Arial" panose="020B0604020202020204" pitchFamily="34" charset="0"/>
              <a:buChar char="•"/>
            </a:pPr>
            <a:r>
              <a:rPr lang="en-US" baseline="0" dirty="0"/>
              <a:t>This is </a:t>
            </a:r>
            <a:r>
              <a:rPr lang="en-US" u="sng" baseline="0" dirty="0"/>
              <a:t>our story and our answers to the questions </a:t>
            </a:r>
            <a:r>
              <a:rPr lang="en-US" baseline="0" dirty="0"/>
              <a:t>I just posed:</a:t>
            </a:r>
          </a:p>
          <a:p>
            <a:pPr marL="628650" lvl="1" indent="-171450">
              <a:buFont typeface="Arial" panose="020B0604020202020204" pitchFamily="34" charset="0"/>
              <a:buChar char="•"/>
            </a:pPr>
            <a:r>
              <a:rPr lang="en-US" baseline="0" dirty="0"/>
              <a:t>At the time our data journey started, I felt few seemed to understand the role of data</a:t>
            </a:r>
          </a:p>
          <a:p>
            <a:pPr marL="628650" lvl="1" indent="-171450">
              <a:buFont typeface="Arial" panose="020B0604020202020204" pitchFamily="34" charset="0"/>
              <a:buChar char="•"/>
            </a:pPr>
            <a:r>
              <a:rPr lang="en-US" baseline="0" dirty="0"/>
              <a:t>A few individuals recognized the integral part data plays</a:t>
            </a:r>
          </a:p>
          <a:p>
            <a:pPr marL="628650" lvl="1" indent="-171450">
              <a:buFont typeface="Arial" panose="020B0604020202020204" pitchFamily="34" charset="0"/>
              <a:buChar char="•"/>
            </a:pPr>
            <a:r>
              <a:rPr lang="en-US" baseline="0" dirty="0"/>
              <a:t>So I began asking the question, where do I begin? Who should lead?</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3</a:t>
            </a:fld>
            <a:endParaRPr lang="en-US"/>
          </a:p>
        </p:txBody>
      </p:sp>
    </p:spTree>
    <p:extLst>
      <p:ext uri="{BB962C8B-B14F-4D97-AF65-F5344CB8AC3E}">
        <p14:creationId xmlns:p14="http://schemas.microsoft.com/office/powerpoint/2010/main" val="629958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30</a:t>
            </a:fld>
            <a:endParaRPr lang="en-US"/>
          </a:p>
        </p:txBody>
      </p:sp>
    </p:spTree>
    <p:extLst>
      <p:ext uri="{BB962C8B-B14F-4D97-AF65-F5344CB8AC3E}">
        <p14:creationId xmlns:p14="http://schemas.microsoft.com/office/powerpoint/2010/main" val="379531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31</a:t>
            </a:fld>
            <a:endParaRPr lang="en-US"/>
          </a:p>
        </p:txBody>
      </p:sp>
    </p:spTree>
    <p:extLst>
      <p:ext uri="{BB962C8B-B14F-4D97-AF65-F5344CB8AC3E}">
        <p14:creationId xmlns:p14="http://schemas.microsoft.com/office/powerpoint/2010/main" val="2990642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32</a:t>
            </a:fld>
            <a:endParaRPr lang="en-US"/>
          </a:p>
        </p:txBody>
      </p:sp>
    </p:spTree>
    <p:extLst>
      <p:ext uri="{BB962C8B-B14F-4D97-AF65-F5344CB8AC3E}">
        <p14:creationId xmlns:p14="http://schemas.microsoft.com/office/powerpoint/2010/main" val="378603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33</a:t>
            </a:fld>
            <a:endParaRPr lang="en-US"/>
          </a:p>
        </p:txBody>
      </p:sp>
    </p:spTree>
    <p:extLst>
      <p:ext uri="{BB962C8B-B14F-4D97-AF65-F5344CB8AC3E}">
        <p14:creationId xmlns:p14="http://schemas.microsoft.com/office/powerpoint/2010/main" val="622040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What from our journey can you incorporate into your own data revolution? Getting started includes asking yourself a variety of questions.</a:t>
            </a:r>
          </a:p>
        </p:txBody>
      </p:sp>
      <p:sp>
        <p:nvSpPr>
          <p:cNvPr id="4" name="Slide Number Placeholder 3"/>
          <p:cNvSpPr>
            <a:spLocks noGrp="1"/>
          </p:cNvSpPr>
          <p:nvPr>
            <p:ph type="sldNum" sz="quarter" idx="5"/>
          </p:nvPr>
        </p:nvSpPr>
        <p:spPr/>
        <p:txBody>
          <a:bodyPr/>
          <a:lstStyle/>
          <a:p>
            <a:fld id="{6B451182-A19D-4965-9B3C-7CF8985DDC50}" type="slidenum">
              <a:rPr lang="en-US" smtClean="0"/>
              <a:t>34</a:t>
            </a:fld>
            <a:endParaRPr lang="en-US"/>
          </a:p>
        </p:txBody>
      </p:sp>
    </p:spTree>
    <p:extLst>
      <p:ext uri="{BB962C8B-B14F-4D97-AF65-F5344CB8AC3E}">
        <p14:creationId xmlns:p14="http://schemas.microsoft.com/office/powerpoint/2010/main" val="1554455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The spark can be created by a variety of individuals or other sources. This might include someone with a passion for good data, committees and/or Data Trustees who recognize a high-level issue, or something simple like a problem that needs to be solved (student type definitions, shared between various silos).</a:t>
            </a:r>
          </a:p>
          <a:p>
            <a:endParaRPr lang="en-US" dirty="0"/>
          </a:p>
          <a:p>
            <a:r>
              <a:rPr lang="en-US" dirty="0"/>
              <a:t>Once sparked, who else could be involved? Representation and perspective matter, and sometimes the possible list can be overwhelmingly long, but it’s important to identify.</a:t>
            </a:r>
          </a:p>
        </p:txBody>
      </p:sp>
      <p:sp>
        <p:nvSpPr>
          <p:cNvPr id="4" name="Slide Number Placeholder 3"/>
          <p:cNvSpPr>
            <a:spLocks noGrp="1"/>
          </p:cNvSpPr>
          <p:nvPr>
            <p:ph type="sldNum" sz="quarter" idx="5"/>
          </p:nvPr>
        </p:nvSpPr>
        <p:spPr/>
        <p:txBody>
          <a:bodyPr/>
          <a:lstStyle/>
          <a:p>
            <a:fld id="{6B451182-A19D-4965-9B3C-7CF8985DDC50}" type="slidenum">
              <a:rPr lang="en-US" smtClean="0"/>
              <a:t>35</a:t>
            </a:fld>
            <a:endParaRPr lang="en-US"/>
          </a:p>
        </p:txBody>
      </p:sp>
    </p:spTree>
    <p:extLst>
      <p:ext uri="{BB962C8B-B14F-4D97-AF65-F5344CB8AC3E}">
        <p14:creationId xmlns:p14="http://schemas.microsoft.com/office/powerpoint/2010/main" val="2671794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As Jennifer mentioned, it is important to think through who could be involved</a:t>
            </a:r>
          </a:p>
          <a:p>
            <a:pPr marL="171450" indent="-171450">
              <a:buFont typeface="Arial" panose="020B0604020202020204" pitchFamily="34" charset="0"/>
              <a:buChar char="•"/>
            </a:pPr>
            <a:r>
              <a:rPr lang="en-US" dirty="0"/>
              <a:t>Actually making the decisions of who should be involved can be a bit more complex</a:t>
            </a:r>
          </a:p>
          <a:p>
            <a:pPr marL="171450" indent="-171450">
              <a:buFont typeface="Arial" panose="020B0604020202020204" pitchFamily="34" charset="0"/>
              <a:buChar char="•"/>
            </a:pPr>
            <a:r>
              <a:rPr lang="en-US" baseline="0" dirty="0"/>
              <a:t>You need to take the following things into account at your institution</a:t>
            </a:r>
            <a:endParaRPr lang="en-US" dirty="0"/>
          </a:p>
          <a:p>
            <a:pPr marL="628650" lvl="1" indent="-171450">
              <a:buFont typeface="Arial" panose="020B0604020202020204" pitchFamily="34" charset="0"/>
              <a:buChar char="•"/>
            </a:pPr>
            <a:r>
              <a:rPr lang="en-US" dirty="0"/>
              <a:t>Politics</a:t>
            </a:r>
          </a:p>
          <a:p>
            <a:pPr marL="628650" lvl="1" indent="-171450">
              <a:buFont typeface="Arial" panose="020B0604020202020204" pitchFamily="34" charset="0"/>
              <a:buChar char="•"/>
            </a:pPr>
            <a:r>
              <a:rPr lang="en-US" dirty="0"/>
              <a:t>Culture of the institution</a:t>
            </a:r>
          </a:p>
          <a:p>
            <a:pPr marL="628650" lvl="1" indent="-171450">
              <a:buFont typeface="Arial" panose="020B0604020202020204" pitchFamily="34" charset="0"/>
              <a:buChar char="•"/>
            </a:pPr>
            <a:r>
              <a:rPr lang="en-US" dirty="0"/>
              <a:t>Silo mentality</a:t>
            </a:r>
          </a:p>
          <a:p>
            <a:pPr marL="628650" lvl="1" indent="-171450">
              <a:buFont typeface="Arial" panose="020B0604020202020204" pitchFamily="34" charset="0"/>
              <a:buChar char="•"/>
            </a:pPr>
            <a:r>
              <a:rPr lang="en-US" dirty="0"/>
              <a:t>Turf</a:t>
            </a:r>
            <a:r>
              <a:rPr lang="en-US" baseline="0" dirty="0"/>
              <a:t> wars</a:t>
            </a:r>
          </a:p>
          <a:p>
            <a:pPr marL="628650" lvl="1" indent="-171450">
              <a:buFont typeface="Arial" panose="020B0604020202020204" pitchFamily="34" charset="0"/>
              <a:buChar char="•"/>
            </a:pPr>
            <a:r>
              <a:rPr lang="en-US" baseline="0" dirty="0"/>
              <a:t>Committee involvement</a:t>
            </a:r>
          </a:p>
          <a:p>
            <a:pPr marL="171450" lvl="0" indent="-171450">
              <a:buFont typeface="Arial" panose="020B0604020202020204" pitchFamily="34" charset="0"/>
              <a:buChar char="•"/>
            </a:pPr>
            <a:r>
              <a:rPr lang="en-US" baseline="0" dirty="0"/>
              <a:t>BEST PRACTICE: </a:t>
            </a:r>
          </a:p>
          <a:p>
            <a:pPr marL="628650" lvl="1" indent="-171450">
              <a:buFont typeface="Arial" panose="020B0604020202020204" pitchFamily="34" charset="0"/>
              <a:buChar char="•"/>
            </a:pPr>
            <a:r>
              <a:rPr lang="en-US" baseline="0" dirty="0"/>
              <a:t>Ask questions</a:t>
            </a:r>
          </a:p>
          <a:p>
            <a:pPr marL="628650" lvl="1" indent="-171450">
              <a:buFont typeface="Arial" panose="020B0604020202020204" pitchFamily="34" charset="0"/>
              <a:buChar char="•"/>
            </a:pPr>
            <a:r>
              <a:rPr lang="en-US" baseline="0" dirty="0"/>
              <a:t>Discussions are good, take them to the right venues with the right people</a:t>
            </a:r>
            <a:endParaRPr lang="en-US" dirty="0"/>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36</a:t>
            </a:fld>
            <a:endParaRPr lang="en-US"/>
          </a:p>
        </p:txBody>
      </p:sp>
    </p:spTree>
    <p:extLst>
      <p:ext uri="{BB962C8B-B14F-4D97-AF65-F5344CB8AC3E}">
        <p14:creationId xmlns:p14="http://schemas.microsoft.com/office/powerpoint/2010/main" val="1001718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BEST</a:t>
            </a:r>
            <a:r>
              <a:rPr lang="en-US" baseline="0" dirty="0"/>
              <a:t> PRACTICE: </a:t>
            </a:r>
            <a:r>
              <a:rPr lang="en-US" dirty="0"/>
              <a:t>We want all data roles participating in data integrity</a:t>
            </a:r>
          </a:p>
          <a:p>
            <a:pPr marL="171450" indent="-171450">
              <a:buFont typeface="Arial" panose="020B0604020202020204" pitchFamily="34" charset="0"/>
              <a:buChar char="•"/>
            </a:pPr>
            <a:r>
              <a:rPr lang="en-US" dirty="0"/>
              <a:t>What are those roles?</a:t>
            </a:r>
            <a:r>
              <a:rPr lang="en-US" baseline="0" dirty="0"/>
              <a:t> We referenced them earlier in the diagram</a:t>
            </a:r>
          </a:p>
          <a:p>
            <a:pPr marL="628650" lvl="1" indent="-171450">
              <a:buFont typeface="Arial" panose="020B0604020202020204" pitchFamily="34" charset="0"/>
              <a:buChar char="•"/>
            </a:pPr>
            <a:r>
              <a:rPr lang="en-US" baseline="0" dirty="0"/>
              <a:t>Trustees</a:t>
            </a:r>
          </a:p>
          <a:p>
            <a:pPr marL="628650" lvl="1" indent="-171450">
              <a:buFont typeface="Arial" panose="020B0604020202020204" pitchFamily="34" charset="0"/>
              <a:buChar char="•"/>
            </a:pPr>
            <a:r>
              <a:rPr lang="en-US" baseline="0" dirty="0"/>
              <a:t>Stewards</a:t>
            </a:r>
          </a:p>
          <a:p>
            <a:pPr marL="628650" lvl="1" indent="-171450">
              <a:buFont typeface="Arial" panose="020B0604020202020204" pitchFamily="34" charset="0"/>
              <a:buChar char="•"/>
            </a:pPr>
            <a:r>
              <a:rPr lang="en-US" baseline="0" dirty="0"/>
              <a:t>Custodians</a:t>
            </a:r>
          </a:p>
          <a:p>
            <a:pPr marL="628650" lvl="1" indent="-171450">
              <a:buFont typeface="Arial" panose="020B0604020202020204" pitchFamily="34" charset="0"/>
              <a:buChar char="•"/>
            </a:pPr>
            <a:r>
              <a:rPr lang="en-US" baseline="0" dirty="0"/>
              <a:t>Consumer</a:t>
            </a:r>
          </a:p>
          <a:p>
            <a:pPr marL="628650" lvl="1" indent="-171450">
              <a:buFont typeface="Arial" panose="020B0604020202020204" pitchFamily="34" charset="0"/>
              <a:buChar char="•"/>
            </a:pPr>
            <a:r>
              <a:rPr lang="en-US" baseline="0" dirty="0"/>
              <a:t>Supplier</a:t>
            </a:r>
          </a:p>
          <a:p>
            <a:pPr marL="628650" lvl="1" indent="-171450">
              <a:buFont typeface="Arial" panose="020B0604020202020204" pitchFamily="34" charset="0"/>
              <a:buChar char="•"/>
            </a:pPr>
            <a:r>
              <a:rPr lang="en-US" baseline="0" dirty="0"/>
              <a:t>Guardian</a:t>
            </a:r>
          </a:p>
          <a:p>
            <a:pPr marL="171450" lvl="0" indent="-171450">
              <a:buFont typeface="Arial" panose="020B0604020202020204" pitchFamily="34" charset="0"/>
              <a:buChar char="•"/>
            </a:pPr>
            <a:r>
              <a:rPr lang="en-US" baseline="0" dirty="0"/>
              <a:t>This is the terminology we agreed to. </a:t>
            </a:r>
          </a:p>
          <a:p>
            <a:pPr marL="628650" lvl="1" indent="-171450">
              <a:buFont typeface="Arial" panose="020B0604020202020204" pitchFamily="34" charset="0"/>
              <a:buChar char="•"/>
            </a:pPr>
            <a:r>
              <a:rPr lang="en-US" baseline="0" dirty="0"/>
              <a:t>It may look different at your institution. </a:t>
            </a:r>
          </a:p>
          <a:p>
            <a:pPr marL="628650" lvl="1" indent="-171450">
              <a:buFont typeface="Arial" panose="020B0604020202020204" pitchFamily="34" charset="0"/>
              <a:buChar char="•"/>
            </a:pPr>
            <a:r>
              <a:rPr lang="en-US" baseline="0" dirty="0"/>
              <a:t>Easy to get lost in semantics.</a:t>
            </a:r>
          </a:p>
          <a:p>
            <a:pPr marL="171450" lvl="0" indent="-171450">
              <a:buFont typeface="Arial" panose="020B0604020202020204" pitchFamily="34" charset="0"/>
              <a:buChar char="•"/>
            </a:pPr>
            <a:r>
              <a:rPr lang="en-US" baseline="0" dirty="0"/>
              <a:t>The important part to keep in mind is that </a:t>
            </a:r>
            <a:r>
              <a:rPr lang="en-US" b="1" baseline="0" dirty="0"/>
              <a:t>all levels should be participating </a:t>
            </a:r>
            <a:r>
              <a:rPr lang="en-US" baseline="0" dirty="0"/>
              <a:t>and </a:t>
            </a:r>
            <a:r>
              <a:rPr lang="en-US" b="1" baseline="0" dirty="0"/>
              <a:t>how do you engage them</a:t>
            </a:r>
            <a:r>
              <a:rPr lang="en-US" baseline="0" dirty="0"/>
              <a:t>?</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37</a:t>
            </a:fld>
            <a:endParaRPr lang="en-US"/>
          </a:p>
        </p:txBody>
      </p:sp>
    </p:spTree>
    <p:extLst>
      <p:ext uri="{BB962C8B-B14F-4D97-AF65-F5344CB8AC3E}">
        <p14:creationId xmlns:p14="http://schemas.microsoft.com/office/powerpoint/2010/main" val="4281380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6B451182-A19D-4965-9B3C-7CF8985DDC50}" type="slidenum">
              <a:rPr lang="en-US" smtClean="0"/>
              <a:t>38</a:t>
            </a:fld>
            <a:endParaRPr lang="en-US"/>
          </a:p>
        </p:txBody>
      </p:sp>
    </p:spTree>
    <p:extLst>
      <p:ext uri="{BB962C8B-B14F-4D97-AF65-F5344CB8AC3E}">
        <p14:creationId xmlns:p14="http://schemas.microsoft.com/office/powerpoint/2010/main" val="664700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6B451182-A19D-4965-9B3C-7CF8985DDC50}" type="slidenum">
              <a:rPr lang="en-US" smtClean="0"/>
              <a:t>39</a:t>
            </a:fld>
            <a:endParaRPr lang="en-US"/>
          </a:p>
        </p:txBody>
      </p:sp>
    </p:spTree>
    <p:extLst>
      <p:ext uri="{BB962C8B-B14F-4D97-AF65-F5344CB8AC3E}">
        <p14:creationId xmlns:p14="http://schemas.microsoft.com/office/powerpoint/2010/main" val="246126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We’ve all heard the stories of garbage in, garbage out; bad data flowing from module to module, and system to system. Everyone at your institution can recognize the problem and it still never changes. How can you develop a formalized structure to address these issues? What questions do you need to ask yourselves? What materials do you need to develop? (read quote)</a:t>
            </a:r>
          </a:p>
        </p:txBody>
      </p:sp>
      <p:sp>
        <p:nvSpPr>
          <p:cNvPr id="4" name="Slide Number Placeholder 3"/>
          <p:cNvSpPr>
            <a:spLocks noGrp="1"/>
          </p:cNvSpPr>
          <p:nvPr>
            <p:ph type="sldNum" sz="quarter" idx="5"/>
          </p:nvPr>
        </p:nvSpPr>
        <p:spPr/>
        <p:txBody>
          <a:bodyPr/>
          <a:lstStyle/>
          <a:p>
            <a:fld id="{6B451182-A19D-4965-9B3C-7CF8985DDC50}" type="slidenum">
              <a:rPr lang="en-US" smtClean="0"/>
              <a:t>4</a:t>
            </a:fld>
            <a:endParaRPr lang="en-US"/>
          </a:p>
        </p:txBody>
      </p:sp>
    </p:spTree>
    <p:extLst>
      <p:ext uri="{BB962C8B-B14F-4D97-AF65-F5344CB8AC3E}">
        <p14:creationId xmlns:p14="http://schemas.microsoft.com/office/powerpoint/2010/main" val="687792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a:t>
            </a:r>
            <a:r>
              <a:rPr lang="en-US" baseline="0" dirty="0"/>
              <a:t> PRACTICE: allow individuals/entities participating in data roles to participate in the solutions and answers to questions as this leads to buy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Regardless</a:t>
            </a:r>
            <a:r>
              <a:rPr lang="en-US" baseline="0" dirty="0"/>
              <a:t> of who is leading the charge, </a:t>
            </a:r>
            <a:r>
              <a:rPr lang="en-US" b="1" baseline="0" dirty="0"/>
              <a:t>gaining weight &amp; authority is essential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These statements focus on administrators and 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Frame the conversation </a:t>
            </a:r>
            <a:r>
              <a:rPr lang="en-US" baseline="0" dirty="0"/>
              <a:t>so it helps with </a:t>
            </a:r>
            <a:r>
              <a:rPr lang="en-US" b="1" baseline="0" dirty="0"/>
              <a:t>understanding of all data 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Find </a:t>
            </a:r>
            <a:r>
              <a:rPr lang="en-US" b="1" baseline="0" dirty="0"/>
              <a:t>practical ways</a:t>
            </a:r>
            <a:r>
              <a:rPr lang="en-US" baseline="0" dirty="0"/>
              <a:t> to put the tools created to use</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40</a:t>
            </a:fld>
            <a:endParaRPr lang="en-US"/>
          </a:p>
        </p:txBody>
      </p:sp>
    </p:spTree>
    <p:extLst>
      <p:ext uri="{BB962C8B-B14F-4D97-AF65-F5344CB8AC3E}">
        <p14:creationId xmlns:p14="http://schemas.microsoft.com/office/powerpoint/2010/main" val="406571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As Aimee mentioned earlier, we used an Educause document, which we’ll give you more information on later, to help us identify the skills that are associated with Data Governance. We believe that, on some level, each of these skill areas applies to all data roles at the institution, from Data Trustees to Data Guardians, but the sliders may be a different places for different roles. For instance, a Data Trustee might need a higher level of change and relationship management, while a process user might need those same skills but to a lesser degree.</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41</a:t>
            </a:fld>
            <a:endParaRPr lang="en-US"/>
          </a:p>
        </p:txBody>
      </p:sp>
    </p:spTree>
    <p:extLst>
      <p:ext uri="{BB962C8B-B14F-4D97-AF65-F5344CB8AC3E}">
        <p14:creationId xmlns:p14="http://schemas.microsoft.com/office/powerpoint/2010/main" val="4038339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that is it best practice that data governance responsibilities be identified in position descriptions, and it is important the candidates for or incumbents in those positions be evaluated based on the data governance skills they would or do bring to their role.</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42</a:t>
            </a:fld>
            <a:endParaRPr lang="en-US"/>
          </a:p>
        </p:txBody>
      </p:sp>
    </p:spTree>
    <p:extLst>
      <p:ext uri="{BB962C8B-B14F-4D97-AF65-F5344CB8AC3E}">
        <p14:creationId xmlns:p14="http://schemas.microsoft.com/office/powerpoint/2010/main" val="1760324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To drive home the point, here we mapped how the data governance skills relate to areas of responsibilities for those involved with data. You’ll note that in general, these skills are required in every area of responsibility.</a:t>
            </a:r>
          </a:p>
          <a:p>
            <a:endParaRPr lang="en-US" dirty="0"/>
          </a:p>
          <a:p>
            <a:r>
              <a:rPr lang="en-US" dirty="0"/>
              <a:t>And this is an example of how your understanding of data governance will be a journey, every document is living and will not be set in stone. The areas that aren’t checked are the skill of communication and relationship management as they relate to definition and access. But in preparing this presentation, we realized that we can easily think of current situations where that skill would alleviate issues in those two areas. </a:t>
            </a:r>
          </a:p>
        </p:txBody>
      </p:sp>
      <p:sp>
        <p:nvSpPr>
          <p:cNvPr id="4" name="Slide Number Placeholder 3"/>
          <p:cNvSpPr>
            <a:spLocks noGrp="1"/>
          </p:cNvSpPr>
          <p:nvPr>
            <p:ph type="sldNum" sz="quarter" idx="5"/>
          </p:nvPr>
        </p:nvSpPr>
        <p:spPr/>
        <p:txBody>
          <a:bodyPr/>
          <a:lstStyle/>
          <a:p>
            <a:fld id="{6B451182-A19D-4965-9B3C-7CF8985DDC50}" type="slidenum">
              <a:rPr lang="en-US" smtClean="0"/>
              <a:t>43</a:t>
            </a:fld>
            <a:endParaRPr lang="en-US"/>
          </a:p>
        </p:txBody>
      </p:sp>
    </p:spTree>
    <p:extLst>
      <p:ext uri="{BB962C8B-B14F-4D97-AF65-F5344CB8AC3E}">
        <p14:creationId xmlns:p14="http://schemas.microsoft.com/office/powerpoint/2010/main" val="10115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We also believe that is best practice to put things in writing. Definitions should be collected and recorded, access mechanisms should be documented, and best practice &amp; training materials need to be developed. You don’t always have to start from scratch...just reach out to us and we’ll be happy to provide what we’ve developed to date and there are a lot of other resources out there. But it is important that your documentation be applied to the uniqueness of your institution and meet your needs.</a:t>
            </a:r>
          </a:p>
        </p:txBody>
      </p:sp>
      <p:sp>
        <p:nvSpPr>
          <p:cNvPr id="4" name="Slide Number Placeholder 3"/>
          <p:cNvSpPr>
            <a:spLocks noGrp="1"/>
          </p:cNvSpPr>
          <p:nvPr>
            <p:ph type="sldNum" sz="quarter" idx="5"/>
          </p:nvPr>
        </p:nvSpPr>
        <p:spPr/>
        <p:txBody>
          <a:bodyPr/>
          <a:lstStyle/>
          <a:p>
            <a:fld id="{6B451182-A19D-4965-9B3C-7CF8985DDC50}" type="slidenum">
              <a:rPr lang="en-US" smtClean="0"/>
              <a:t>44</a:t>
            </a:fld>
            <a:endParaRPr lang="en-US"/>
          </a:p>
        </p:txBody>
      </p:sp>
    </p:spTree>
    <p:extLst>
      <p:ext uri="{BB962C8B-B14F-4D97-AF65-F5344CB8AC3E}">
        <p14:creationId xmlns:p14="http://schemas.microsoft.com/office/powerpoint/2010/main" val="974946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45</a:t>
            </a:fld>
            <a:endParaRPr lang="en-US"/>
          </a:p>
        </p:txBody>
      </p:sp>
    </p:spTree>
    <p:extLst>
      <p:ext uri="{BB962C8B-B14F-4D97-AF65-F5344CB8AC3E}">
        <p14:creationId xmlns:p14="http://schemas.microsoft.com/office/powerpoint/2010/main" val="35651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we’ve moved through the journey, we cannot promise that all will be easy. There are definitely challenges. At the beginning, there are many, many questions. And that, in and of itself, is overwhelming. The mountain seems unscalable. </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46</a:t>
            </a:fld>
            <a:endParaRPr lang="en-US"/>
          </a:p>
        </p:txBody>
      </p:sp>
    </p:spTree>
    <p:extLst>
      <p:ext uri="{BB962C8B-B14F-4D97-AF65-F5344CB8AC3E}">
        <p14:creationId xmlns:p14="http://schemas.microsoft.com/office/powerpoint/2010/main" val="3196718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Some of the questions that needs answers include…</a:t>
            </a:r>
          </a:p>
        </p:txBody>
      </p:sp>
      <p:sp>
        <p:nvSpPr>
          <p:cNvPr id="4" name="Slide Number Placeholder 3"/>
          <p:cNvSpPr>
            <a:spLocks noGrp="1"/>
          </p:cNvSpPr>
          <p:nvPr>
            <p:ph type="sldNum" sz="quarter" idx="5"/>
          </p:nvPr>
        </p:nvSpPr>
        <p:spPr/>
        <p:txBody>
          <a:bodyPr/>
          <a:lstStyle/>
          <a:p>
            <a:fld id="{6B451182-A19D-4965-9B3C-7CF8985DDC50}" type="slidenum">
              <a:rPr lang="en-US" smtClean="0"/>
              <a:t>47</a:t>
            </a:fld>
            <a:endParaRPr lang="en-US"/>
          </a:p>
        </p:txBody>
      </p:sp>
    </p:spTree>
    <p:extLst>
      <p:ext uri="{BB962C8B-B14F-4D97-AF65-F5344CB8AC3E}">
        <p14:creationId xmlns:p14="http://schemas.microsoft.com/office/powerpoint/2010/main" val="230829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We can offer a few answers that we have learned along the way.</a:t>
            </a:r>
          </a:p>
        </p:txBody>
      </p:sp>
      <p:sp>
        <p:nvSpPr>
          <p:cNvPr id="4" name="Slide Number Placeholder 3"/>
          <p:cNvSpPr>
            <a:spLocks noGrp="1"/>
          </p:cNvSpPr>
          <p:nvPr>
            <p:ph type="sldNum" sz="quarter" idx="5"/>
          </p:nvPr>
        </p:nvSpPr>
        <p:spPr/>
        <p:txBody>
          <a:bodyPr/>
          <a:lstStyle/>
          <a:p>
            <a:fld id="{6B451182-A19D-4965-9B3C-7CF8985DDC50}" type="slidenum">
              <a:rPr lang="en-US" smtClean="0"/>
              <a:t>48</a:t>
            </a:fld>
            <a:endParaRPr lang="en-US"/>
          </a:p>
        </p:txBody>
      </p:sp>
    </p:spTree>
    <p:extLst>
      <p:ext uri="{BB962C8B-B14F-4D97-AF65-F5344CB8AC3E}">
        <p14:creationId xmlns:p14="http://schemas.microsoft.com/office/powerpoint/2010/main" val="2310381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Determination of priorities is key</a:t>
            </a:r>
          </a:p>
          <a:p>
            <a:pPr marL="171450" indent="-171450">
              <a:buFont typeface="Arial" panose="020B0604020202020204" pitchFamily="34" charset="0"/>
              <a:buChar char="•"/>
            </a:pPr>
            <a:r>
              <a:rPr lang="en-US" dirty="0"/>
              <a:t>How do you determine those priorities, here</a:t>
            </a:r>
            <a:r>
              <a:rPr lang="en-US" baseline="0" dirty="0"/>
              <a:t> is a set of questions you can start with</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49</a:t>
            </a:fld>
            <a:endParaRPr lang="en-US"/>
          </a:p>
        </p:txBody>
      </p:sp>
    </p:spTree>
    <p:extLst>
      <p:ext uri="{BB962C8B-B14F-4D97-AF65-F5344CB8AC3E}">
        <p14:creationId xmlns:p14="http://schemas.microsoft.com/office/powerpoint/2010/main" val="219305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We</a:t>
            </a:r>
            <a:r>
              <a:rPr lang="en-US" baseline="0" dirty="0"/>
              <a:t> will be sharing a lot of information with throughout our presentation. We have done this purposefully so you can use our presentation as a resource. </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a:t>
            </a:fld>
            <a:endParaRPr lang="en-US"/>
          </a:p>
        </p:txBody>
      </p:sp>
    </p:spTree>
    <p:extLst>
      <p:ext uri="{BB962C8B-B14F-4D97-AF65-F5344CB8AC3E}">
        <p14:creationId xmlns:p14="http://schemas.microsoft.com/office/powerpoint/2010/main" val="2301625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Here are the areas on</a:t>
            </a:r>
            <a:r>
              <a:rPr lang="en-US" baseline="0" dirty="0"/>
              <a:t> which we focused on in order to determine our priorities </a:t>
            </a:r>
          </a:p>
          <a:p>
            <a:pPr marL="628650" lvl="1" indent="-171450">
              <a:buFont typeface="Arial" panose="020B0604020202020204" pitchFamily="34" charset="0"/>
              <a:buChar char="•"/>
            </a:pPr>
            <a:r>
              <a:rPr lang="en-US" baseline="0" dirty="0"/>
              <a:t>both individually in our respective roles</a:t>
            </a:r>
          </a:p>
          <a:p>
            <a:pPr marL="628650" lvl="1" indent="-171450">
              <a:buFont typeface="Arial" panose="020B0604020202020204" pitchFamily="34" charset="0"/>
              <a:buChar char="•"/>
            </a:pPr>
            <a:r>
              <a:rPr lang="en-US" baseline="0" dirty="0"/>
              <a:t>Also as a committee</a:t>
            </a:r>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How do you even know what the issues are? (These are the sources of identifying issues)</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50</a:t>
            </a:fld>
            <a:endParaRPr lang="en-US"/>
          </a:p>
        </p:txBody>
      </p:sp>
    </p:spTree>
    <p:extLst>
      <p:ext uri="{BB962C8B-B14F-4D97-AF65-F5344CB8AC3E}">
        <p14:creationId xmlns:p14="http://schemas.microsoft.com/office/powerpoint/2010/main" val="3214500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pPr marL="171450" indent="-171450">
              <a:buFont typeface="Arial" panose="020B0604020202020204" pitchFamily="34" charset="0"/>
              <a:buChar char="•"/>
            </a:pPr>
            <a:r>
              <a:rPr lang="en-US" dirty="0"/>
              <a:t>The question of what</a:t>
            </a:r>
            <a:r>
              <a:rPr lang="en-US" baseline="0" dirty="0"/>
              <a:t> comes first was also shared with data stewards</a:t>
            </a:r>
          </a:p>
          <a:p>
            <a:pPr marL="171450" indent="-171450">
              <a:buFont typeface="Arial" panose="020B0604020202020204" pitchFamily="34" charset="0"/>
              <a:buChar char="•"/>
            </a:pPr>
            <a:r>
              <a:rPr lang="en-US" baseline="0" dirty="0"/>
              <a:t>We wanted to ensure our data stewards understood and participated in determining priorities.</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51</a:t>
            </a:fld>
            <a:endParaRPr lang="en-US"/>
          </a:p>
        </p:txBody>
      </p:sp>
    </p:spTree>
    <p:extLst>
      <p:ext uri="{BB962C8B-B14F-4D97-AF65-F5344CB8AC3E}">
        <p14:creationId xmlns:p14="http://schemas.microsoft.com/office/powerpoint/2010/main" val="691347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r>
              <a:rPr lang="en-US" dirty="0"/>
              <a:t>To gain buy-in, here are the questions we posed:</a:t>
            </a:r>
          </a:p>
        </p:txBody>
      </p:sp>
      <p:sp>
        <p:nvSpPr>
          <p:cNvPr id="4" name="Slide Number Placeholder 3"/>
          <p:cNvSpPr>
            <a:spLocks noGrp="1"/>
          </p:cNvSpPr>
          <p:nvPr>
            <p:ph type="sldNum" sz="quarter" idx="5"/>
          </p:nvPr>
        </p:nvSpPr>
        <p:spPr/>
        <p:txBody>
          <a:bodyPr/>
          <a:lstStyle/>
          <a:p>
            <a:fld id="{6B451182-A19D-4965-9B3C-7CF8985DDC50}" type="slidenum">
              <a:rPr lang="en-US" smtClean="0"/>
              <a:t>52</a:t>
            </a:fld>
            <a:endParaRPr lang="en-US"/>
          </a:p>
        </p:txBody>
      </p:sp>
    </p:spTree>
    <p:extLst>
      <p:ext uri="{BB962C8B-B14F-4D97-AF65-F5344CB8AC3E}">
        <p14:creationId xmlns:p14="http://schemas.microsoft.com/office/powerpoint/2010/main" val="185560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r>
              <a:rPr lang="en-US" dirty="0"/>
              <a:t>These</a:t>
            </a:r>
            <a:r>
              <a:rPr lang="en-US" baseline="0" dirty="0"/>
              <a:t> are important ideas to keep in mind, especially for those leading the charge!</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53</a:t>
            </a:fld>
            <a:endParaRPr lang="en-US"/>
          </a:p>
        </p:txBody>
      </p:sp>
    </p:spTree>
    <p:extLst>
      <p:ext uri="{BB962C8B-B14F-4D97-AF65-F5344CB8AC3E}">
        <p14:creationId xmlns:p14="http://schemas.microsoft.com/office/powerpoint/2010/main" val="2089821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This new initiative will take resources.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54</a:t>
            </a:fld>
            <a:endParaRPr lang="en-US"/>
          </a:p>
        </p:txBody>
      </p:sp>
    </p:spTree>
    <p:extLst>
      <p:ext uri="{BB962C8B-B14F-4D97-AF65-F5344CB8AC3E}">
        <p14:creationId xmlns:p14="http://schemas.microsoft.com/office/powerpoint/2010/main" val="2414134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resource of time will be a challenge in this. You saw that it’s taken 8 years to get to where we are. You saw how many people are giving their time to 5 committees (DIC, Steering, Academic, Faculty, and Bio/Demo) and the associated workgroups. And we are no where near where we feel we need to be in terms of documentation and training.</a:t>
            </a:r>
          </a:p>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55</a:t>
            </a:fld>
            <a:endParaRPr lang="en-US"/>
          </a:p>
        </p:txBody>
      </p:sp>
    </p:spTree>
    <p:extLst>
      <p:ext uri="{BB962C8B-B14F-4D97-AF65-F5344CB8AC3E}">
        <p14:creationId xmlns:p14="http://schemas.microsoft.com/office/powerpoint/2010/main" val="134882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It is possible to initiate data governance with no additional financial resources. But if some is available, there are ways it could be used.</a:t>
            </a:r>
          </a:p>
          <a:p>
            <a:endParaRPr lang="en-US" dirty="0"/>
          </a:p>
          <a:p>
            <a:r>
              <a:rPr lang="en-US" dirty="0"/>
              <a:t>Technical resources are also critical for sharing, dissemination, and application.</a:t>
            </a:r>
          </a:p>
        </p:txBody>
      </p:sp>
      <p:sp>
        <p:nvSpPr>
          <p:cNvPr id="4" name="Slide Number Placeholder 3"/>
          <p:cNvSpPr>
            <a:spLocks noGrp="1"/>
          </p:cNvSpPr>
          <p:nvPr>
            <p:ph type="sldNum" sz="quarter" idx="5"/>
          </p:nvPr>
        </p:nvSpPr>
        <p:spPr/>
        <p:txBody>
          <a:bodyPr/>
          <a:lstStyle/>
          <a:p>
            <a:fld id="{6B451182-A19D-4965-9B3C-7CF8985DDC50}" type="slidenum">
              <a:rPr lang="en-US" smtClean="0"/>
              <a:t>56</a:t>
            </a:fld>
            <a:endParaRPr lang="en-US"/>
          </a:p>
        </p:txBody>
      </p:sp>
    </p:spTree>
    <p:extLst>
      <p:ext uri="{BB962C8B-B14F-4D97-AF65-F5344CB8AC3E}">
        <p14:creationId xmlns:p14="http://schemas.microsoft.com/office/powerpoint/2010/main" val="879457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6B451182-A19D-4965-9B3C-7CF8985DDC50}" type="slidenum">
              <a:rPr lang="en-US" smtClean="0"/>
              <a:t>57</a:t>
            </a:fld>
            <a:endParaRPr lang="en-US"/>
          </a:p>
        </p:txBody>
      </p:sp>
    </p:spTree>
    <p:extLst>
      <p:ext uri="{BB962C8B-B14F-4D97-AF65-F5344CB8AC3E}">
        <p14:creationId xmlns:p14="http://schemas.microsoft.com/office/powerpoint/2010/main" val="1554846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r>
              <a:rPr lang="en-US" dirty="0"/>
              <a:t>Once you get to</a:t>
            </a:r>
            <a:r>
              <a:rPr lang="en-US" baseline="0" dirty="0"/>
              <a:t> the point of establishing a structure, best practices and engaging individuals, it can be easy to get lost in the minutia and all the tasks to accomplish. </a:t>
            </a:r>
          </a:p>
          <a:p>
            <a:r>
              <a:rPr lang="en-US" dirty="0"/>
              <a:t>It is important to not lose sight and ensure you have a vision for</a:t>
            </a:r>
            <a:r>
              <a:rPr lang="en-US" baseline="0" dirty="0"/>
              <a:t> the future to keep things a blaze!</a:t>
            </a:r>
          </a:p>
          <a:p>
            <a:endParaRPr lang="en-US" baseline="0" dirty="0"/>
          </a:p>
          <a:p>
            <a:r>
              <a:rPr lang="en-US" baseline="0" dirty="0"/>
              <a:t>Here are initiatives we have in mind that will aid further in our data revolution.</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58</a:t>
            </a:fld>
            <a:endParaRPr lang="en-US"/>
          </a:p>
        </p:txBody>
      </p:sp>
    </p:spTree>
    <p:extLst>
      <p:ext uri="{BB962C8B-B14F-4D97-AF65-F5344CB8AC3E}">
        <p14:creationId xmlns:p14="http://schemas.microsoft.com/office/powerpoint/2010/main" val="35179643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a:p>
            <a:r>
              <a:rPr lang="en-US" dirty="0"/>
              <a:t>As we have gone through this journey, we have found a number of essential</a:t>
            </a:r>
            <a:r>
              <a:rPr lang="en-US" baseline="0" dirty="0"/>
              <a:t> resources that have aided us!</a:t>
            </a:r>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59</a:t>
            </a:fld>
            <a:endParaRPr lang="en-US"/>
          </a:p>
        </p:txBody>
      </p:sp>
    </p:spTree>
    <p:extLst>
      <p:ext uri="{BB962C8B-B14F-4D97-AF65-F5344CB8AC3E}">
        <p14:creationId xmlns:p14="http://schemas.microsoft.com/office/powerpoint/2010/main" val="135656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6</a:t>
            </a:fld>
            <a:endParaRPr lang="en-US"/>
          </a:p>
        </p:txBody>
      </p:sp>
    </p:spTree>
    <p:extLst>
      <p:ext uri="{BB962C8B-B14F-4D97-AF65-F5344CB8AC3E}">
        <p14:creationId xmlns:p14="http://schemas.microsoft.com/office/powerpoint/2010/main" val="3125192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6B451182-A19D-4965-9B3C-7CF8985DDC50}" type="slidenum">
              <a:rPr lang="en-US" smtClean="0"/>
              <a:t>60</a:t>
            </a:fld>
            <a:endParaRPr lang="en-US"/>
          </a:p>
        </p:txBody>
      </p:sp>
    </p:spTree>
    <p:extLst>
      <p:ext uri="{BB962C8B-B14F-4D97-AF65-F5344CB8AC3E}">
        <p14:creationId xmlns:p14="http://schemas.microsoft.com/office/powerpoint/2010/main" val="256248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61</a:t>
            </a:fld>
            <a:endParaRPr lang="en-US"/>
          </a:p>
        </p:txBody>
      </p:sp>
    </p:spTree>
    <p:extLst>
      <p:ext uri="{BB962C8B-B14F-4D97-AF65-F5344CB8AC3E}">
        <p14:creationId xmlns:p14="http://schemas.microsoft.com/office/powerpoint/2010/main" val="3297390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br>
              <a:rPr lang="en-US" dirty="0"/>
            </a:br>
            <a:r>
              <a:rPr lang="en-US" dirty="0"/>
              <a:t>So, we invite you take up the torch, spark a data revolution, and have the hutzpah to think you’ll be successful where others have failed, just like us?</a:t>
            </a:r>
          </a:p>
        </p:txBody>
      </p:sp>
      <p:sp>
        <p:nvSpPr>
          <p:cNvPr id="4" name="Slide Number Placeholder 3"/>
          <p:cNvSpPr>
            <a:spLocks noGrp="1"/>
          </p:cNvSpPr>
          <p:nvPr>
            <p:ph type="sldNum" sz="quarter" idx="5"/>
          </p:nvPr>
        </p:nvSpPr>
        <p:spPr/>
        <p:txBody>
          <a:bodyPr/>
          <a:lstStyle/>
          <a:p>
            <a:fld id="{6B451182-A19D-4965-9B3C-7CF8985DDC50}" type="slidenum">
              <a:rPr lang="en-US" smtClean="0"/>
              <a:t>62</a:t>
            </a:fld>
            <a:endParaRPr lang="en-US"/>
          </a:p>
        </p:txBody>
      </p:sp>
    </p:spTree>
    <p:extLst>
      <p:ext uri="{BB962C8B-B14F-4D97-AF65-F5344CB8AC3E}">
        <p14:creationId xmlns:p14="http://schemas.microsoft.com/office/powerpoint/2010/main" val="371047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51182-A19D-4965-9B3C-7CF8985DDC50}" type="slidenum">
              <a:rPr lang="en-US" smtClean="0"/>
              <a:t>64</a:t>
            </a:fld>
            <a:endParaRPr lang="en-US"/>
          </a:p>
        </p:txBody>
      </p:sp>
    </p:spTree>
    <p:extLst>
      <p:ext uri="{BB962C8B-B14F-4D97-AF65-F5344CB8AC3E}">
        <p14:creationId xmlns:p14="http://schemas.microsoft.com/office/powerpoint/2010/main" val="147223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7</a:t>
            </a:fld>
            <a:endParaRPr lang="en-US"/>
          </a:p>
        </p:txBody>
      </p:sp>
    </p:spTree>
    <p:extLst>
      <p:ext uri="{BB962C8B-B14F-4D97-AF65-F5344CB8AC3E}">
        <p14:creationId xmlns:p14="http://schemas.microsoft.com/office/powerpoint/2010/main" val="90596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8</a:t>
            </a:fld>
            <a:endParaRPr lang="en-US"/>
          </a:p>
        </p:txBody>
      </p:sp>
    </p:spTree>
    <p:extLst>
      <p:ext uri="{BB962C8B-B14F-4D97-AF65-F5344CB8AC3E}">
        <p14:creationId xmlns:p14="http://schemas.microsoft.com/office/powerpoint/2010/main" val="320830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6B451182-A19D-4965-9B3C-7CF8985DDC50}" type="slidenum">
              <a:rPr lang="en-US" smtClean="0"/>
              <a:t>9</a:t>
            </a:fld>
            <a:endParaRPr lang="en-US"/>
          </a:p>
        </p:txBody>
      </p:sp>
    </p:spTree>
    <p:extLst>
      <p:ext uri="{BB962C8B-B14F-4D97-AF65-F5344CB8AC3E}">
        <p14:creationId xmlns:p14="http://schemas.microsoft.com/office/powerpoint/2010/main" val="3602699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ltLang="en-US"/>
          </a:p>
        </p:txBody>
      </p:sp>
      <p:sp>
        <p:nvSpPr>
          <p:cNvPr id="5" name="Footer Placeholder 4"/>
          <p:cNvSpPr>
            <a:spLocks noGrp="1"/>
          </p:cNvSpPr>
          <p:nvPr>
            <p:ph type="ftr" sz="quarter" idx="11"/>
          </p:nvPr>
        </p:nvSpPr>
        <p:spPr>
          <a:xfrm>
            <a:off x="914400" y="4323846"/>
            <a:ext cx="4880610" cy="365125"/>
          </a:xfrm>
        </p:spPr>
        <p:txBody>
          <a:bodyPr/>
          <a:lstStyle/>
          <a:p>
            <a:r>
              <a:rPr lang="en-US" altLang="en-US"/>
              <a:t>CoHEsion Summit</a:t>
            </a:r>
          </a:p>
        </p:txBody>
      </p:sp>
      <p:sp>
        <p:nvSpPr>
          <p:cNvPr id="6" name="Slide Number Placeholder 5"/>
          <p:cNvSpPr>
            <a:spLocks noGrp="1"/>
          </p:cNvSpPr>
          <p:nvPr>
            <p:ph type="sldNum" sz="quarter" idx="12"/>
          </p:nvPr>
        </p:nvSpPr>
        <p:spPr>
          <a:xfrm>
            <a:off x="6057900" y="1430867"/>
            <a:ext cx="2171700" cy="365125"/>
          </a:xfrm>
        </p:spPr>
        <p:txBody>
          <a:bodyPr/>
          <a:lstStyle/>
          <a:p>
            <a:fld id="{C67DF771-25AF-418C-B47C-E5BB4729BE4C}" type="slidenum">
              <a:rPr lang="en-US" altLang="en-US" smtClean="0"/>
              <a:pPr/>
              <a:t>‹#›</a:t>
            </a:fld>
            <a:endParaRPr lang="en-US" altLang="en-US"/>
          </a:p>
        </p:txBody>
      </p:sp>
    </p:spTree>
    <p:extLst>
      <p:ext uri="{BB962C8B-B14F-4D97-AF65-F5344CB8AC3E}">
        <p14:creationId xmlns:p14="http://schemas.microsoft.com/office/powerpoint/2010/main" val="160316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317787931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6" name="Footer Placeholder 5"/>
          <p:cNvSpPr>
            <a:spLocks noGrp="1"/>
          </p:cNvSpPr>
          <p:nvPr>
            <p:ph type="ftr" sz="quarter" idx="11"/>
          </p:nvPr>
        </p:nvSpPr>
        <p:spPr>
          <a:xfrm>
            <a:off x="594360" y="381001"/>
            <a:ext cx="4830656" cy="365125"/>
          </a:xfrm>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a:xfrm>
            <a:off x="7882466" y="381001"/>
            <a:ext cx="667174" cy="365125"/>
          </a:xfrm>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206133322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6" name="Footer Placeholder 5"/>
          <p:cNvSpPr>
            <a:spLocks noGrp="1"/>
          </p:cNvSpPr>
          <p:nvPr>
            <p:ph type="ftr" sz="quarter" idx="11"/>
          </p:nvPr>
        </p:nvSpPr>
        <p:spPr>
          <a:xfrm>
            <a:off x="594360" y="379438"/>
            <a:ext cx="4830656" cy="365125"/>
          </a:xfrm>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a:xfrm>
            <a:off x="7882466" y="381001"/>
            <a:ext cx="667174" cy="365125"/>
          </a:xfrm>
        </p:spPr>
        <p:txBody>
          <a:bodyPr/>
          <a:lstStyle/>
          <a:p>
            <a:fld id="{0B513FC8-EBFD-4ABD-9019-FE01F22E7AC8}"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69982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ltLang="en-US"/>
          </a:p>
        </p:txBody>
      </p:sp>
      <p:sp>
        <p:nvSpPr>
          <p:cNvPr id="6" name="Footer Placeholder 5"/>
          <p:cNvSpPr>
            <a:spLocks noGrp="1"/>
          </p:cNvSpPr>
          <p:nvPr>
            <p:ph type="ftr" sz="quarter" idx="11"/>
          </p:nvPr>
        </p:nvSpPr>
        <p:spPr>
          <a:xfrm>
            <a:off x="594360" y="378884"/>
            <a:ext cx="4830656" cy="365125"/>
          </a:xfrm>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a:xfrm>
            <a:off x="7882466" y="381001"/>
            <a:ext cx="667174" cy="365125"/>
          </a:xfrm>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154784120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5" name="Slide Number Placeholder 4"/>
          <p:cNvSpPr>
            <a:spLocks noGrp="1"/>
          </p:cNvSpPr>
          <p:nvPr>
            <p:ph type="sldNum" sz="quarter" idx="12"/>
          </p:nvPr>
        </p:nvSpPr>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18045758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5" name="Slide Number Placeholder 4"/>
          <p:cNvSpPr>
            <a:spLocks noGrp="1"/>
          </p:cNvSpPr>
          <p:nvPr>
            <p:ph type="sldNum" sz="quarter" idx="12"/>
          </p:nvPr>
        </p:nvSpPr>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250741466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6" name="Slide Number Placeholder 5"/>
          <p:cNvSpPr>
            <a:spLocks noGrp="1"/>
          </p:cNvSpPr>
          <p:nvPr>
            <p:ph type="sldNum" sz="quarter" idx="12"/>
          </p:nvPr>
        </p:nvSpPr>
        <p:spPr/>
        <p:txBody>
          <a:bodyPr/>
          <a:lstStyle/>
          <a:p>
            <a:fld id="{A22FCC95-A58E-469A-936A-9782F0ABCFEA}" type="slidenum">
              <a:rPr lang="en-US" altLang="en-US" smtClean="0"/>
              <a:pPr/>
              <a:t>‹#›</a:t>
            </a:fld>
            <a:endParaRPr lang="en-US" altLang="en-US"/>
          </a:p>
        </p:txBody>
      </p:sp>
    </p:spTree>
    <p:extLst>
      <p:ext uri="{BB962C8B-B14F-4D97-AF65-F5344CB8AC3E}">
        <p14:creationId xmlns:p14="http://schemas.microsoft.com/office/powerpoint/2010/main" val="22363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5" name="Footer Placeholder 4"/>
          <p:cNvSpPr>
            <a:spLocks noGrp="1"/>
          </p:cNvSpPr>
          <p:nvPr>
            <p:ph type="ftr" sz="quarter" idx="11"/>
          </p:nvPr>
        </p:nvSpPr>
        <p:spPr>
          <a:xfrm>
            <a:off x="594360" y="381001"/>
            <a:ext cx="4830656" cy="365125"/>
          </a:xfrm>
        </p:spPr>
        <p:txBody>
          <a:bodyPr/>
          <a:lstStyle>
            <a:lvl1pPr>
              <a:defRPr/>
            </a:lvl1pPr>
          </a:lstStyle>
          <a:p>
            <a:r>
              <a:rPr lang="en-US" altLang="en-US" dirty="0" err="1"/>
              <a:t>BUGMi</a:t>
            </a:r>
            <a:endParaRPr lang="en-US" altLang="en-US" dirty="0"/>
          </a:p>
        </p:txBody>
      </p:sp>
      <p:sp>
        <p:nvSpPr>
          <p:cNvPr id="6" name="Slide Number Placeholder 5"/>
          <p:cNvSpPr>
            <a:spLocks noGrp="1"/>
          </p:cNvSpPr>
          <p:nvPr>
            <p:ph type="sldNum" sz="quarter" idx="12"/>
          </p:nvPr>
        </p:nvSpPr>
        <p:spPr>
          <a:xfrm>
            <a:off x="7882466" y="381001"/>
            <a:ext cx="667174" cy="365125"/>
          </a:xfrm>
        </p:spPr>
        <p:txBody>
          <a:bodyPr/>
          <a:lstStyle/>
          <a:p>
            <a:fld id="{F84AE19B-C3DE-4DE5-BFE0-A0D9AB2CAC79}" type="slidenum">
              <a:rPr lang="en-US" altLang="en-US" smtClean="0"/>
              <a:pPr/>
              <a:t>‹#›</a:t>
            </a:fld>
            <a:endParaRPr lang="en-US" altLang="en-US"/>
          </a:p>
        </p:txBody>
      </p:sp>
    </p:spTree>
    <p:extLst>
      <p:ext uri="{BB962C8B-B14F-4D97-AF65-F5344CB8AC3E}">
        <p14:creationId xmlns:p14="http://schemas.microsoft.com/office/powerpoint/2010/main" val="153151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6" name="Slide Number Placeholder 5"/>
          <p:cNvSpPr>
            <a:spLocks noGrp="1"/>
          </p:cNvSpPr>
          <p:nvPr>
            <p:ph type="sldNum" sz="quarter" idx="12"/>
          </p:nvPr>
        </p:nvSpPr>
        <p:spPr/>
        <p:txBody>
          <a:bodyPr/>
          <a:lstStyle/>
          <a:p>
            <a:fld id="{38B94146-53D3-43A3-A8A5-4F843A23DE0D}" type="slidenum">
              <a:rPr lang="en-US" altLang="en-US" smtClean="0"/>
              <a:pPr/>
              <a:t>‹#›</a:t>
            </a:fld>
            <a:endParaRPr lang="en-US" altLang="en-US"/>
          </a:p>
        </p:txBody>
      </p:sp>
    </p:spTree>
    <p:extLst>
      <p:ext uri="{BB962C8B-B14F-4D97-AF65-F5344CB8AC3E}">
        <p14:creationId xmlns:p14="http://schemas.microsoft.com/office/powerpoint/2010/main" val="310556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5" name="Footer Placeholder 4"/>
          <p:cNvSpPr>
            <a:spLocks noGrp="1"/>
          </p:cNvSpPr>
          <p:nvPr>
            <p:ph type="ftr" sz="quarter" idx="11"/>
          </p:nvPr>
        </p:nvSpPr>
        <p:spPr>
          <a:xfrm>
            <a:off x="594360" y="381001"/>
            <a:ext cx="4830656" cy="365125"/>
          </a:xfrm>
        </p:spPr>
        <p:txBody>
          <a:bodyPr/>
          <a:lstStyle>
            <a:lvl1pPr>
              <a:defRPr/>
            </a:lvl1pPr>
          </a:lstStyle>
          <a:p>
            <a:r>
              <a:rPr lang="en-US" altLang="en-US" dirty="0" err="1"/>
              <a:t>BUGMi</a:t>
            </a:r>
            <a:endParaRPr lang="en-US" altLang="en-US" dirty="0"/>
          </a:p>
        </p:txBody>
      </p:sp>
      <p:sp>
        <p:nvSpPr>
          <p:cNvPr id="6" name="Slide Number Placeholder 5"/>
          <p:cNvSpPr>
            <a:spLocks noGrp="1"/>
          </p:cNvSpPr>
          <p:nvPr>
            <p:ph type="sldNum" sz="quarter" idx="12"/>
          </p:nvPr>
        </p:nvSpPr>
        <p:spPr>
          <a:xfrm>
            <a:off x="7882466" y="381001"/>
            <a:ext cx="667173" cy="365125"/>
          </a:xfrm>
        </p:spPr>
        <p:txBody>
          <a:bodyPr/>
          <a:lstStyle/>
          <a:p>
            <a:fld id="{5BAE3AAC-73F1-47FB-BF22-6E2171228F4A}" type="slidenum">
              <a:rPr lang="en-US" altLang="en-US" smtClean="0"/>
              <a:pPr/>
              <a:t>‹#›</a:t>
            </a:fld>
            <a:endParaRPr lang="en-US" altLang="en-US"/>
          </a:p>
        </p:txBody>
      </p:sp>
    </p:spTree>
    <p:extLst>
      <p:ext uri="{BB962C8B-B14F-4D97-AF65-F5344CB8AC3E}">
        <p14:creationId xmlns:p14="http://schemas.microsoft.com/office/powerpoint/2010/main" val="37550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196477625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9" name="Slide Number Placeholder 8"/>
          <p:cNvSpPr>
            <a:spLocks noGrp="1"/>
          </p:cNvSpPr>
          <p:nvPr>
            <p:ph type="sldNum" sz="quarter" idx="12"/>
          </p:nvPr>
        </p:nvSpPr>
        <p:spPr/>
        <p:txBody>
          <a:bodyPr/>
          <a:lstStyle/>
          <a:p>
            <a:fld id="{0BC583D2-F5BF-4CF0-AE2F-75FEC8588CF9}" type="slidenum">
              <a:rPr lang="en-US" altLang="en-US" smtClean="0"/>
              <a:pPr/>
              <a:t>‹#›</a:t>
            </a:fld>
            <a:endParaRPr lang="en-US" altLang="en-US"/>
          </a:p>
        </p:txBody>
      </p:sp>
    </p:spTree>
    <p:extLst>
      <p:ext uri="{BB962C8B-B14F-4D97-AF65-F5344CB8AC3E}">
        <p14:creationId xmlns:p14="http://schemas.microsoft.com/office/powerpoint/2010/main" val="285812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5" name="Slide Number Placeholder 4"/>
          <p:cNvSpPr>
            <a:spLocks noGrp="1"/>
          </p:cNvSpPr>
          <p:nvPr>
            <p:ph type="sldNum" sz="quarter" idx="12"/>
          </p:nvPr>
        </p:nvSpPr>
        <p:spPr/>
        <p:txBody>
          <a:bodyPr/>
          <a:lstStyle/>
          <a:p>
            <a:fld id="{4F1CBF37-FF6A-4572-9435-AA8EDCAB9316}" type="slidenum">
              <a:rPr lang="en-US" altLang="en-US" smtClean="0"/>
              <a:pPr/>
              <a:t>‹#›</a:t>
            </a:fld>
            <a:endParaRPr lang="en-US" altLang="en-US"/>
          </a:p>
        </p:txBody>
      </p:sp>
    </p:spTree>
    <p:extLst>
      <p:ext uri="{BB962C8B-B14F-4D97-AF65-F5344CB8AC3E}">
        <p14:creationId xmlns:p14="http://schemas.microsoft.com/office/powerpoint/2010/main" val="26064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4" name="Slide Number Placeholder 3"/>
          <p:cNvSpPr>
            <a:spLocks noGrp="1"/>
          </p:cNvSpPr>
          <p:nvPr>
            <p:ph type="sldNum" sz="quarter" idx="12"/>
          </p:nvPr>
        </p:nvSpPr>
        <p:spPr/>
        <p:txBody>
          <a:bodyPr/>
          <a:lstStyle/>
          <a:p>
            <a:fld id="{9652C3B0-E47B-4DE7-95E1-97DA741ADA65}" type="slidenum">
              <a:rPr lang="en-US" altLang="en-US" smtClean="0"/>
              <a:pPr/>
              <a:t>‹#›</a:t>
            </a:fld>
            <a:endParaRPr lang="en-US" altLang="en-US"/>
          </a:p>
        </p:txBody>
      </p:sp>
    </p:spTree>
    <p:extLst>
      <p:ext uri="{BB962C8B-B14F-4D97-AF65-F5344CB8AC3E}">
        <p14:creationId xmlns:p14="http://schemas.microsoft.com/office/powerpoint/2010/main" val="68538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p:txBody>
          <a:bodyPr/>
          <a:lstStyle/>
          <a:p>
            <a:fld id="{BF524D68-3DF1-4239-BE0F-D92E79720A00}" type="slidenum">
              <a:rPr lang="en-US" altLang="en-US" smtClean="0"/>
              <a:pPr/>
              <a:t>‹#›</a:t>
            </a:fld>
            <a:endParaRPr lang="en-US" altLang="en-US"/>
          </a:p>
        </p:txBody>
      </p:sp>
    </p:spTree>
    <p:extLst>
      <p:ext uri="{BB962C8B-B14F-4D97-AF65-F5344CB8AC3E}">
        <p14:creationId xmlns:p14="http://schemas.microsoft.com/office/powerpoint/2010/main" val="207055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err="1"/>
              <a:t>BUGMi</a:t>
            </a:r>
            <a:endParaRPr lang="en-US" altLang="en-US" dirty="0"/>
          </a:p>
        </p:txBody>
      </p:sp>
      <p:sp>
        <p:nvSpPr>
          <p:cNvPr id="7" name="Slide Number Placeholder 6"/>
          <p:cNvSpPr>
            <a:spLocks noGrp="1"/>
          </p:cNvSpPr>
          <p:nvPr>
            <p:ph type="sldNum" sz="quarter" idx="12"/>
          </p:nvPr>
        </p:nvSpPr>
        <p:spPr/>
        <p:txBody>
          <a:body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31971126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ltLang="en-US"/>
              <a:t>CoHEsion Summit</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513FC8-EBFD-4ABD-9019-FE01F22E7AC8}" type="slidenum">
              <a:rPr lang="en-US" altLang="en-US" smtClean="0"/>
              <a:pPr/>
              <a:t>‹#›</a:t>
            </a:fld>
            <a:endParaRPr lang="en-US" altLang="en-US"/>
          </a:p>
        </p:txBody>
      </p:sp>
    </p:spTree>
    <p:extLst>
      <p:ext uri="{BB962C8B-B14F-4D97-AF65-F5344CB8AC3E}">
        <p14:creationId xmlns:p14="http://schemas.microsoft.com/office/powerpoint/2010/main" val="100342135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cid:ii_jt8zdd6c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idatainc.com/recorded-webinars/" TargetMode="External"/><Relationship Id="rId3" Type="http://schemas.openxmlformats.org/officeDocument/2006/relationships/hyperlink" Target="https://library.educause.edu/resources/2015/12/establishing-data-stewardship-models" TargetMode="External"/><Relationship Id="rId7" Type="http://schemas.openxmlformats.org/officeDocument/2006/relationships/hyperlink" Target="https://blog.idatainc.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tdan.com/what-is-non-invasive-data-governance/7354" TargetMode="External"/><Relationship Id="rId5" Type="http://schemas.openxmlformats.org/officeDocument/2006/relationships/hyperlink" Target="https://library.educause.edu/resources/2015/3/the-compelling-case-for-data-governance" TargetMode="External"/><Relationship Id="rId4" Type="http://schemas.openxmlformats.org/officeDocument/2006/relationships/hyperlink" Target="https://library.educause.edu/topics/information-systems-and-services/data-governa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hyperlink" Target="https://www.theodysseyonline.com/should-greater-foo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Spark a Data Revolution</a:t>
            </a:r>
          </a:p>
        </p:txBody>
      </p:sp>
      <p:sp>
        <p:nvSpPr>
          <p:cNvPr id="3" name="Subtitle 2"/>
          <p:cNvSpPr>
            <a:spLocks noGrp="1"/>
          </p:cNvSpPr>
          <p:nvPr>
            <p:ph type="subTitle" idx="1"/>
          </p:nvPr>
        </p:nvSpPr>
        <p:spPr/>
        <p:txBody>
          <a:bodyPr>
            <a:noAutofit/>
          </a:bodyPr>
          <a:lstStyle/>
          <a:p>
            <a:r>
              <a:rPr lang="en-US" sz="1800" dirty="0"/>
              <a:t>Jennifer K Janssen-Rogers</a:t>
            </a:r>
          </a:p>
          <a:p>
            <a:r>
              <a:rPr lang="en-US" sz="1800" dirty="0"/>
              <a:t>Andrews University</a:t>
            </a:r>
          </a:p>
          <a:p>
            <a:r>
              <a:rPr lang="en-US" sz="1800" dirty="0"/>
              <a:t>October 18, 2019</a:t>
            </a:r>
          </a:p>
        </p:txBody>
      </p:sp>
    </p:spTree>
    <p:extLst>
      <p:ext uri="{BB962C8B-B14F-4D97-AF65-F5344CB8AC3E}">
        <p14:creationId xmlns:p14="http://schemas.microsoft.com/office/powerpoint/2010/main" val="257394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Timeline/History</a:t>
            </a:r>
          </a:p>
        </p:txBody>
      </p:sp>
      <p:sp>
        <p:nvSpPr>
          <p:cNvPr id="200707" name="Rectangle 3"/>
          <p:cNvSpPr>
            <a:spLocks noGrp="1" noChangeArrowheads="1"/>
          </p:cNvSpPr>
          <p:nvPr>
            <p:ph type="subTitle" idx="1"/>
          </p:nvPr>
        </p:nvSpPr>
        <p:spPr/>
        <p:txBody>
          <a:bodyPr/>
          <a:lstStyle/>
          <a:p>
            <a:r>
              <a:rPr lang="en-US" dirty="0"/>
              <a:t>How our spark became a fire</a:t>
            </a:r>
          </a:p>
        </p:txBody>
      </p:sp>
    </p:spTree>
    <p:extLst>
      <p:ext uri="{BB962C8B-B14F-4D97-AF65-F5344CB8AC3E}">
        <p14:creationId xmlns:p14="http://schemas.microsoft.com/office/powerpoint/2010/main" val="101172127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219200" y="764373"/>
            <a:ext cx="7330440" cy="1293028"/>
          </a:xfrm>
        </p:spPr>
        <p:txBody>
          <a:bodyPr>
            <a:normAutofit fontScale="90000"/>
          </a:bodyPr>
          <a:lstStyle/>
          <a:p>
            <a:r>
              <a:rPr lang="en-US" sz="4400" dirty="0"/>
              <a:t>First Code Review Meeting</a:t>
            </a:r>
          </a:p>
        </p:txBody>
      </p:sp>
      <p:sp>
        <p:nvSpPr>
          <p:cNvPr id="207875" name="Rectangle 3"/>
          <p:cNvSpPr>
            <a:spLocks noGrp="1" noChangeAspect="1" noChangeArrowheads="1"/>
          </p:cNvSpPr>
          <p:nvPr>
            <p:ph idx="1"/>
          </p:nvPr>
        </p:nvSpPr>
        <p:spPr>
          <a:xfrm>
            <a:off x="800099" y="1845734"/>
            <a:ext cx="7543801" cy="4023360"/>
          </a:xfrm>
        </p:spPr>
        <p:txBody>
          <a:bodyPr/>
          <a:lstStyle/>
          <a:p>
            <a:endParaRPr lang="en-US" dirty="0"/>
          </a:p>
          <a:p>
            <a:r>
              <a:rPr lang="en-US" dirty="0"/>
              <a:t>December 2011</a:t>
            </a:r>
          </a:p>
          <a:p>
            <a:r>
              <a:rPr lang="en-US" dirty="0"/>
              <a:t>Campus Coding &amp; Classification</a:t>
            </a:r>
          </a:p>
          <a:p>
            <a:r>
              <a:rPr lang="en-US" dirty="0"/>
              <a:t>Participants: Registrar, Institutional Assessment, Institutional Research, Student Banner Support Specialist, Off-Campus Programs</a:t>
            </a:r>
          </a:p>
          <a:p>
            <a:pPr marL="234950" indent="-234950">
              <a:buFont typeface="Wingdings" panose="05000000000000000000" pitchFamily="2" charset="2"/>
              <a:buChar char="v"/>
            </a:pPr>
            <a:endParaRPr lang="en-US" dirty="0"/>
          </a:p>
          <a:p>
            <a:pPr marL="234950" indent="-234950"/>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11</a:t>
            </a:fld>
            <a:endParaRPr lang="en-US" altLang="en-US"/>
          </a:p>
        </p:txBody>
      </p:sp>
      <p:pic>
        <p:nvPicPr>
          <p:cNvPr id="3" name="Picture 2">
            <a:extLst>
              <a:ext uri="{FF2B5EF4-FFF2-40B4-BE49-F238E27FC236}">
                <a16:creationId xmlns:a16="http://schemas.microsoft.com/office/drawing/2014/main" id="{687A901A-BEAA-49BF-A636-2B158722ED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679" b="74615"/>
          <a:stretch/>
        </p:blipFill>
        <p:spPr>
          <a:xfrm>
            <a:off x="6035400" y="4071060"/>
            <a:ext cx="1389944" cy="1450757"/>
          </a:xfrm>
          <a:prstGeom prst="rect">
            <a:avLst/>
          </a:prstGeom>
        </p:spPr>
      </p:pic>
      <p:sp>
        <p:nvSpPr>
          <p:cNvPr id="10" name="TextBox 9">
            <a:extLst>
              <a:ext uri="{FF2B5EF4-FFF2-40B4-BE49-F238E27FC236}">
                <a16:creationId xmlns:a16="http://schemas.microsoft.com/office/drawing/2014/main" id="{D57F0479-8D14-4C75-AD4B-13713C0879B0}"/>
              </a:ext>
            </a:extLst>
          </p:cNvPr>
          <p:cNvSpPr txBox="1"/>
          <p:nvPr/>
        </p:nvSpPr>
        <p:spPr>
          <a:xfrm>
            <a:off x="914401" y="5869094"/>
            <a:ext cx="7902340" cy="261610"/>
          </a:xfrm>
          <a:prstGeom prst="rect">
            <a:avLst/>
          </a:prstGeom>
          <a:noFill/>
        </p:spPr>
        <p:txBody>
          <a:bodyPr wrap="square" rtlCol="0">
            <a:spAutoFit/>
          </a:bodyPr>
          <a:lstStyle/>
          <a:p>
            <a:r>
              <a:rPr lang="en-US" sz="1100" dirty="0"/>
              <a:t>Business vector created by </a:t>
            </a:r>
            <a:r>
              <a:rPr lang="en-US" sz="1100" dirty="0" err="1"/>
              <a:t>macrovector</a:t>
            </a:r>
            <a:r>
              <a:rPr lang="en-US" sz="1100" dirty="0"/>
              <a:t> - www.freepik.com</a:t>
            </a:r>
          </a:p>
        </p:txBody>
      </p:sp>
    </p:spTree>
    <p:extLst>
      <p:ext uri="{BB962C8B-B14F-4D97-AF65-F5344CB8AC3E}">
        <p14:creationId xmlns:p14="http://schemas.microsoft.com/office/powerpoint/2010/main" val="26302272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A Committee is Born</a:t>
            </a:r>
          </a:p>
        </p:txBody>
      </p:sp>
      <p:sp>
        <p:nvSpPr>
          <p:cNvPr id="207875" name="Rectangle 3"/>
          <p:cNvSpPr>
            <a:spLocks noGrp="1" noChangeAspect="1" noChangeArrowheads="1"/>
          </p:cNvSpPr>
          <p:nvPr>
            <p:ph idx="1"/>
          </p:nvPr>
        </p:nvSpPr>
        <p:spPr/>
        <p:txBody>
          <a:bodyPr>
            <a:normAutofit/>
          </a:bodyPr>
          <a:lstStyle/>
          <a:p>
            <a:r>
              <a:rPr lang="en-US" dirty="0"/>
              <a:t>December 2012</a:t>
            </a:r>
          </a:p>
          <a:p>
            <a:r>
              <a:rPr lang="en-US" dirty="0"/>
              <a:t>Classification &amp; Data Integrity Committee</a:t>
            </a:r>
          </a:p>
          <a:p>
            <a:r>
              <a:rPr lang="en-US" dirty="0"/>
              <a:t>Terms of reference approved by Provost</a:t>
            </a:r>
          </a:p>
          <a:p>
            <a:pPr lvl="1"/>
            <a:r>
              <a:rPr lang="en-US" dirty="0"/>
              <a:t>Purpose: craft and recommend policies to match data handling, enforce the implementation of policy, act as a clearinghouse for database coding decisions, and link data integrity to system driven decisions</a:t>
            </a:r>
          </a:p>
          <a:p>
            <a:r>
              <a:rPr lang="en-US" dirty="0"/>
              <a:t>Participants: Registrar, Institutional Assessment, Institutional Research, Student Banner Support Specialist, Off-Campus Programs, Distance Education</a:t>
            </a:r>
          </a:p>
          <a:p>
            <a:r>
              <a:rPr lang="en-US" dirty="0"/>
              <a:t>Reports to Institutional Operations Team</a:t>
            </a:r>
          </a:p>
          <a:p>
            <a:pPr>
              <a:buFont typeface="Wingdings" panose="05000000000000000000" pitchFamily="2" charset="2"/>
              <a:buChar char="v"/>
            </a:pPr>
            <a:endParaRPr lang="en-US" dirty="0"/>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12</a:t>
            </a:fld>
            <a:endParaRPr lang="en-US" altLang="en-US"/>
          </a:p>
        </p:txBody>
      </p:sp>
    </p:spTree>
    <p:extLst>
      <p:ext uri="{BB962C8B-B14F-4D97-AF65-F5344CB8AC3E}">
        <p14:creationId xmlns:p14="http://schemas.microsoft.com/office/powerpoint/2010/main" val="23135170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465943" y="764373"/>
            <a:ext cx="7083697" cy="1293028"/>
          </a:xfrm>
        </p:spPr>
        <p:txBody>
          <a:bodyPr>
            <a:normAutofit fontScale="90000"/>
          </a:bodyPr>
          <a:lstStyle/>
          <a:p>
            <a:r>
              <a:rPr lang="en-US" sz="4400" dirty="0"/>
              <a:t>Data Integrity Committee Development</a:t>
            </a:r>
          </a:p>
        </p:txBody>
      </p:sp>
      <p:sp>
        <p:nvSpPr>
          <p:cNvPr id="207875" name="Rectangle 3"/>
          <p:cNvSpPr>
            <a:spLocks noGrp="1" noChangeAspect="1" noChangeArrowheads="1"/>
          </p:cNvSpPr>
          <p:nvPr>
            <p:ph idx="1"/>
          </p:nvPr>
        </p:nvSpPr>
        <p:spPr/>
        <p:txBody>
          <a:bodyPr>
            <a:normAutofit fontScale="92500"/>
          </a:bodyPr>
          <a:lstStyle/>
          <a:p>
            <a:r>
              <a:rPr lang="en-US" dirty="0"/>
              <a:t>April 2013: Name changed and admissions representatives added as invitees</a:t>
            </a:r>
          </a:p>
          <a:p>
            <a:r>
              <a:rPr lang="en-US" dirty="0"/>
              <a:t>May 2014: Data </a:t>
            </a:r>
            <a:r>
              <a:rPr lang="en-US" dirty="0">
                <a:solidFill>
                  <a:schemeClr val="tx1"/>
                </a:solidFill>
              </a:rPr>
              <a:t>Stewards (Owners)</a:t>
            </a:r>
            <a:r>
              <a:rPr lang="en-US" dirty="0"/>
              <a:t> were to report to the committee</a:t>
            </a:r>
          </a:p>
          <a:p>
            <a:r>
              <a:rPr lang="en-US" dirty="0"/>
              <a:t>February-March 2015: Expanded involvement requested by Institutional Operations Council; Banner Support Specialists for other Modules were added as invitees</a:t>
            </a:r>
          </a:p>
          <a:p>
            <a:r>
              <a:rPr lang="en-US" dirty="0"/>
              <a:t>April-December 2015: Chair and Banner Support Specialists/ITS administrators meet to discuss expanded framework</a:t>
            </a:r>
          </a:p>
          <a:p>
            <a:r>
              <a:rPr lang="en-US" dirty="0"/>
              <a:t>September 2016: First Meeting with expanded DIC, including broader representation and scope</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13</a:t>
            </a:fld>
            <a:endParaRPr lang="en-US" altLang="en-US"/>
          </a:p>
        </p:txBody>
      </p:sp>
    </p:spTree>
    <p:extLst>
      <p:ext uri="{BB962C8B-B14F-4D97-AF65-F5344CB8AC3E}">
        <p14:creationId xmlns:p14="http://schemas.microsoft.com/office/powerpoint/2010/main" val="4106405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320800" y="764373"/>
            <a:ext cx="7228840" cy="1293028"/>
          </a:xfrm>
        </p:spPr>
        <p:txBody>
          <a:bodyPr>
            <a:normAutofit fontScale="90000"/>
          </a:bodyPr>
          <a:lstStyle/>
          <a:p>
            <a:r>
              <a:rPr lang="en-US" sz="4400" dirty="0"/>
              <a:t>Data Integrity Committee</a:t>
            </a:r>
            <a:br>
              <a:rPr lang="en-US" sz="4400" dirty="0"/>
            </a:br>
            <a:r>
              <a:rPr lang="en-US" sz="4400" dirty="0"/>
              <a:t>Recent History</a:t>
            </a:r>
          </a:p>
        </p:txBody>
      </p:sp>
      <p:sp>
        <p:nvSpPr>
          <p:cNvPr id="207875" name="Rectangle 3"/>
          <p:cNvSpPr>
            <a:spLocks noGrp="1" noChangeAspect="1" noChangeArrowheads="1"/>
          </p:cNvSpPr>
          <p:nvPr>
            <p:ph idx="1"/>
          </p:nvPr>
        </p:nvSpPr>
        <p:spPr/>
        <p:txBody>
          <a:bodyPr>
            <a:normAutofit/>
          </a:bodyPr>
          <a:lstStyle/>
          <a:p>
            <a:r>
              <a:rPr lang="en-US" dirty="0"/>
              <a:t>2017-2018: DIC and DIC—Academic began meeting on bimonthly basis</a:t>
            </a:r>
          </a:p>
          <a:p>
            <a:r>
              <a:rPr lang="en-US" dirty="0"/>
              <a:t>April 2017 &amp; July 2018: Joint meeting with the Administrative Computing Committee</a:t>
            </a:r>
          </a:p>
          <a:p>
            <a:r>
              <a:rPr lang="en-US" dirty="0"/>
              <a:t>December 2018</a:t>
            </a:r>
          </a:p>
          <a:p>
            <a:pPr marL="468630" lvl="2" indent="-285750"/>
            <a:r>
              <a:rPr lang="en-US" dirty="0"/>
              <a:t>DIC and DIC—Academic begin meeting on a monthly basis</a:t>
            </a:r>
          </a:p>
          <a:p>
            <a:pPr marL="468630" lvl="2" indent="-285750"/>
            <a:r>
              <a:rPr lang="en-US" dirty="0"/>
              <a:t>Formed DIC—Faculty Data Subcommittee</a:t>
            </a:r>
          </a:p>
          <a:p>
            <a:pPr marL="468630" lvl="2" indent="-285750"/>
            <a:r>
              <a:rPr lang="en-US" dirty="0"/>
              <a:t>Added data warehouse responsibilities to the terms of reference</a:t>
            </a:r>
          </a:p>
          <a:p>
            <a:r>
              <a:rPr lang="en-US" dirty="0"/>
              <a:t>April 2019: Formed DIC—Biographic &amp; Demographic Data Subcommittee from former workgroup</a:t>
            </a:r>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14</a:t>
            </a:fld>
            <a:endParaRPr lang="en-US" altLang="en-US"/>
          </a:p>
        </p:txBody>
      </p:sp>
    </p:spTree>
    <p:extLst>
      <p:ext uri="{BB962C8B-B14F-4D97-AF65-F5344CB8AC3E}">
        <p14:creationId xmlns:p14="http://schemas.microsoft.com/office/powerpoint/2010/main" val="1153148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364343" y="764373"/>
            <a:ext cx="7185297" cy="1293028"/>
          </a:xfrm>
        </p:spPr>
        <p:txBody>
          <a:bodyPr>
            <a:normAutofit fontScale="90000"/>
          </a:bodyPr>
          <a:lstStyle/>
          <a:p>
            <a:r>
              <a:rPr lang="en-US" sz="4400" dirty="0"/>
              <a:t>Data Integrity Committee</a:t>
            </a:r>
            <a:br>
              <a:rPr lang="en-US" sz="4400" dirty="0"/>
            </a:br>
            <a:r>
              <a:rPr lang="en-US" sz="4400" dirty="0"/>
              <a:t>Timeline</a:t>
            </a:r>
          </a:p>
        </p:txBody>
      </p:sp>
      <p:pic>
        <p:nvPicPr>
          <p:cNvPr id="6" name="Content Placeholder 5">
            <a:extLst>
              <a:ext uri="{FF2B5EF4-FFF2-40B4-BE49-F238E27FC236}">
                <a16:creationId xmlns:a16="http://schemas.microsoft.com/office/drawing/2014/main" id="{85B722F9-F7D0-41BD-9F63-6A70D519FA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725" y="2308460"/>
            <a:ext cx="7956550" cy="3841280"/>
          </a:xfrm>
        </p:spPr>
      </p:pic>
      <p:sp>
        <p:nvSpPr>
          <p:cNvPr id="9" name="Slide Number Placeholder 8"/>
          <p:cNvSpPr>
            <a:spLocks noGrp="1"/>
          </p:cNvSpPr>
          <p:nvPr>
            <p:ph type="sldNum" sz="quarter" idx="12"/>
          </p:nvPr>
        </p:nvSpPr>
        <p:spPr/>
        <p:txBody>
          <a:bodyPr/>
          <a:lstStyle/>
          <a:p>
            <a:fld id="{38B94146-53D3-43A3-A8A5-4F843A23DE0D}" type="slidenum">
              <a:rPr lang="en-US" altLang="en-US" smtClean="0"/>
              <a:pPr/>
              <a:t>15</a:t>
            </a:fld>
            <a:endParaRPr lang="en-US" altLang="en-US"/>
          </a:p>
        </p:txBody>
      </p:sp>
    </p:spTree>
    <p:extLst>
      <p:ext uri="{BB962C8B-B14F-4D97-AF65-F5344CB8AC3E}">
        <p14:creationId xmlns:p14="http://schemas.microsoft.com/office/powerpoint/2010/main" val="7510899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Current State</a:t>
            </a:r>
          </a:p>
        </p:txBody>
      </p:sp>
      <p:sp>
        <p:nvSpPr>
          <p:cNvPr id="200707" name="Rectangle 3"/>
          <p:cNvSpPr>
            <a:spLocks noGrp="1" noChangeArrowheads="1"/>
          </p:cNvSpPr>
          <p:nvPr>
            <p:ph type="subTitle" idx="1"/>
          </p:nvPr>
        </p:nvSpPr>
        <p:spPr/>
        <p:txBody>
          <a:bodyPr/>
          <a:lstStyle/>
          <a:p>
            <a:r>
              <a:rPr lang="en-US" dirty="0"/>
              <a:t>The Makeup of Data Integrity—Our Bonfire</a:t>
            </a:r>
          </a:p>
        </p:txBody>
      </p:sp>
    </p:spTree>
    <p:extLst>
      <p:ext uri="{BB962C8B-B14F-4D97-AF65-F5344CB8AC3E}">
        <p14:creationId xmlns:p14="http://schemas.microsoft.com/office/powerpoint/2010/main" val="137609196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204686" y="764373"/>
            <a:ext cx="7344954" cy="1293028"/>
          </a:xfrm>
        </p:spPr>
        <p:txBody>
          <a:bodyPr>
            <a:normAutofit fontScale="90000"/>
          </a:bodyPr>
          <a:lstStyle/>
          <a:p>
            <a:r>
              <a:rPr lang="en-US" sz="4400" dirty="0"/>
              <a:t>Data Integrity Committee Purpose</a:t>
            </a:r>
          </a:p>
        </p:txBody>
      </p:sp>
      <p:sp>
        <p:nvSpPr>
          <p:cNvPr id="207875" name="Rectangle 3"/>
          <p:cNvSpPr>
            <a:spLocks noGrp="1" noChangeAspect="1" noChangeArrowheads="1"/>
          </p:cNvSpPr>
          <p:nvPr>
            <p:ph idx="1"/>
          </p:nvPr>
        </p:nvSpPr>
        <p:spPr>
          <a:xfrm>
            <a:off x="594360" y="2194560"/>
            <a:ext cx="7955280" cy="4069080"/>
          </a:xfrm>
        </p:spPr>
        <p:txBody>
          <a:bodyPr>
            <a:normAutofit fontScale="85000" lnSpcReduction="20000"/>
          </a:bodyPr>
          <a:lstStyle/>
          <a:p>
            <a:pPr marL="0" indent="0">
              <a:buNone/>
            </a:pPr>
            <a:r>
              <a:rPr lang="en-US" dirty="0"/>
              <a:t>The purpose of the Data Integrity Committee is data governance, defined as the practice of formalizing and guiding behavior around the definition, production, and usage of data to manage risk and improve quality and usability of data-related assets. This is achieved by:</a:t>
            </a:r>
          </a:p>
          <a:p>
            <a:r>
              <a:rPr lang="en-US" dirty="0"/>
              <a:t>crafting and recommending policies to match data handling</a:t>
            </a:r>
          </a:p>
          <a:p>
            <a:r>
              <a:rPr lang="en-US" dirty="0"/>
              <a:t>enforcing the implementation of policy</a:t>
            </a:r>
          </a:p>
          <a:p>
            <a:r>
              <a:rPr lang="en-US" dirty="0"/>
              <a:t>acting as a clearinghouse for database coding decisions </a:t>
            </a:r>
          </a:p>
          <a:p>
            <a:r>
              <a:rPr lang="en-US" dirty="0"/>
              <a:t>ensuring critical rule-based configuration that accounts for impact on multiple interrelated modules</a:t>
            </a:r>
          </a:p>
          <a:p>
            <a:r>
              <a:rPr lang="en-US" dirty="0"/>
              <a:t>linking data integrity to system driven decisions that support the fundamental needs of business processes</a:t>
            </a:r>
          </a:p>
          <a:p>
            <a:r>
              <a:rPr lang="en-US" dirty="0"/>
              <a:t>providing a definition clearinghouse and team coordination in the formation and long-term population of a data lake</a:t>
            </a:r>
          </a:p>
          <a:p>
            <a:r>
              <a:rPr lang="en-US" dirty="0"/>
              <a:t>ensuring definition consistency in public and analytic reporting</a:t>
            </a:r>
          </a:p>
          <a:p>
            <a:endParaRPr lang="en-US" dirty="0"/>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17</a:t>
            </a:fld>
            <a:endParaRPr lang="en-US" altLang="en-US"/>
          </a:p>
        </p:txBody>
      </p:sp>
    </p:spTree>
    <p:extLst>
      <p:ext uri="{BB962C8B-B14F-4D97-AF65-F5344CB8AC3E}">
        <p14:creationId xmlns:p14="http://schemas.microsoft.com/office/powerpoint/2010/main" val="18579018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248229" y="764373"/>
            <a:ext cx="7301411" cy="1293028"/>
          </a:xfrm>
        </p:spPr>
        <p:txBody>
          <a:bodyPr>
            <a:normAutofit fontScale="90000"/>
          </a:bodyPr>
          <a:lstStyle/>
          <a:p>
            <a:r>
              <a:rPr lang="en-US" sz="4400" dirty="0"/>
              <a:t>Data Integrity Committee Membership</a:t>
            </a:r>
          </a:p>
        </p:txBody>
      </p:sp>
      <p:sp>
        <p:nvSpPr>
          <p:cNvPr id="207875" name="Rectangle 3"/>
          <p:cNvSpPr>
            <a:spLocks noGrp="1" noChangeAspect="1" noChangeArrowheads="1"/>
          </p:cNvSpPr>
          <p:nvPr>
            <p:ph idx="1"/>
          </p:nvPr>
        </p:nvSpPr>
        <p:spPr/>
        <p:txBody>
          <a:bodyPr>
            <a:normAutofit fontScale="92500" lnSpcReduction="10000"/>
          </a:bodyPr>
          <a:lstStyle/>
          <a:p>
            <a:r>
              <a:rPr lang="en-US" dirty="0"/>
              <a:t>12 members</a:t>
            </a:r>
          </a:p>
          <a:p>
            <a:pPr marL="635508" lvl="1" indent="-342900"/>
            <a:r>
              <a:rPr lang="en-US" dirty="0"/>
              <a:t>Registrar</a:t>
            </a:r>
          </a:p>
          <a:p>
            <a:pPr marL="635508" lvl="1" indent="-342900"/>
            <a:r>
              <a:rPr lang="en-US" dirty="0"/>
              <a:t>IT: Banner Support Specialists, Director of Administrative Systems, Database Administrator, Data Warehouse Administrator</a:t>
            </a:r>
          </a:p>
          <a:p>
            <a:pPr marL="635508" lvl="1" indent="-342900"/>
            <a:r>
              <a:rPr lang="en-US" dirty="0"/>
              <a:t>Institutional Research &amp; Institutional Effectiveness</a:t>
            </a:r>
          </a:p>
          <a:p>
            <a:pPr marL="635508" lvl="1" indent="-342900"/>
            <a:r>
              <a:rPr lang="en-US" dirty="0"/>
              <a:t>Distance Education</a:t>
            </a:r>
          </a:p>
          <a:p>
            <a:pPr marL="635508" lvl="1" indent="-342900"/>
            <a:r>
              <a:rPr lang="en-US" dirty="0"/>
              <a:t>Admissions</a:t>
            </a:r>
          </a:p>
          <a:p>
            <a:r>
              <a:rPr lang="en-US" dirty="0"/>
              <a:t>Data Stewards</a:t>
            </a:r>
          </a:p>
          <a:p>
            <a:pPr marL="635508" lvl="1" indent="-342900"/>
            <a:r>
              <a:rPr lang="en-US" dirty="0"/>
              <a:t>8 Additional Members, formerly Data Owners, from functional areas</a:t>
            </a:r>
          </a:p>
          <a:p>
            <a:r>
              <a:rPr lang="en-US" dirty="0"/>
              <a:t>Meets once per month, once per semester with Data Stewards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18</a:t>
            </a:fld>
            <a:endParaRPr lang="en-US" altLang="en-US"/>
          </a:p>
        </p:txBody>
      </p:sp>
    </p:spTree>
    <p:extLst>
      <p:ext uri="{BB962C8B-B14F-4D97-AF65-F5344CB8AC3E}">
        <p14:creationId xmlns:p14="http://schemas.microsoft.com/office/powerpoint/2010/main" val="40611134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Scope and Ownership</a:t>
            </a:r>
          </a:p>
        </p:txBody>
      </p:sp>
      <p:sp>
        <p:nvSpPr>
          <p:cNvPr id="207875" name="Rectangle 3"/>
          <p:cNvSpPr>
            <a:spLocks noGrp="1" noChangeAspect="1" noChangeArrowheads="1"/>
          </p:cNvSpPr>
          <p:nvPr>
            <p:ph idx="1"/>
          </p:nvPr>
        </p:nvSpPr>
        <p:spPr>
          <a:xfrm>
            <a:off x="594359" y="2194560"/>
            <a:ext cx="8114211" cy="4423954"/>
          </a:xfrm>
        </p:spPr>
        <p:txBody>
          <a:bodyPr>
            <a:normAutofit fontScale="85000" lnSpcReduction="10000"/>
          </a:bodyPr>
          <a:lstStyle/>
          <a:p>
            <a:r>
              <a:rPr lang="en-US" dirty="0"/>
              <a:t>The main Data Integrity Committee has established ownership of</a:t>
            </a:r>
          </a:p>
          <a:p>
            <a:pPr marL="635508" lvl="1" indent="-342900"/>
            <a:r>
              <a:rPr lang="en-US" dirty="0"/>
              <a:t>Shared validation tables (G% and some S%)</a:t>
            </a:r>
          </a:p>
          <a:p>
            <a:pPr marL="635508" lvl="1" indent="-342900"/>
            <a:r>
              <a:rPr lang="en-US" dirty="0"/>
              <a:t>Decisions related to</a:t>
            </a:r>
          </a:p>
          <a:p>
            <a:pPr marL="761238" lvl="2" indent="-285750"/>
            <a:r>
              <a:rPr lang="en-US" dirty="0"/>
              <a:t>Data Warehouse</a:t>
            </a:r>
          </a:p>
          <a:p>
            <a:pPr marL="761238" lvl="2" indent="-285750"/>
            <a:r>
              <a:rPr lang="en-US" dirty="0"/>
              <a:t>Ellucian Ethos</a:t>
            </a:r>
          </a:p>
          <a:p>
            <a:pPr marL="761238" lvl="2" indent="-285750"/>
            <a:r>
              <a:rPr lang="en-US" dirty="0"/>
              <a:t>Ellucian Analytics</a:t>
            </a:r>
          </a:p>
          <a:p>
            <a:r>
              <a:rPr lang="en-US" dirty="0"/>
              <a:t>Oversight and Facilitation for</a:t>
            </a:r>
          </a:p>
          <a:p>
            <a:pPr marL="635508" lvl="1" indent="-342900"/>
            <a:r>
              <a:rPr lang="en-US" dirty="0"/>
              <a:t>Shared processes (data flowing between two or more departments)</a:t>
            </a:r>
          </a:p>
          <a:p>
            <a:pPr marL="635508" lvl="1" indent="-342900"/>
            <a:r>
              <a:rPr lang="en-US" dirty="0"/>
              <a:t>Any data flowing through Ethos &amp; Analytics</a:t>
            </a:r>
          </a:p>
          <a:p>
            <a:pPr marL="635508" lvl="1" indent="-342900"/>
            <a:r>
              <a:rPr lang="en-US" dirty="0"/>
              <a:t>Subcommittees and any associated workgroups refer final decisions to main committee</a:t>
            </a:r>
          </a:p>
          <a:p>
            <a:pPr lvl="0"/>
            <a:r>
              <a:rPr lang="en-US" dirty="0"/>
              <a:t>Ensure agenda projects address</a:t>
            </a:r>
          </a:p>
          <a:p>
            <a:pPr lvl="1"/>
            <a:r>
              <a:rPr lang="en-US" dirty="0"/>
              <a:t>Definition</a:t>
            </a:r>
          </a:p>
          <a:p>
            <a:pPr lvl="1"/>
            <a:r>
              <a:rPr lang="en-US" dirty="0"/>
              <a:t>Workflow</a:t>
            </a:r>
          </a:p>
          <a:p>
            <a:pPr lvl="1"/>
            <a:r>
              <a:rPr lang="en-US" dirty="0"/>
              <a:t>Implementation</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19</a:t>
            </a:fld>
            <a:endParaRPr lang="en-US" altLang="en-US"/>
          </a:p>
        </p:txBody>
      </p:sp>
    </p:spTree>
    <p:extLst>
      <p:ext uri="{BB962C8B-B14F-4D97-AF65-F5344CB8AC3E}">
        <p14:creationId xmlns:p14="http://schemas.microsoft.com/office/powerpoint/2010/main" val="28154466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09E42-8AAE-4C71-ABDF-086EF52ACAEA}"/>
              </a:ext>
            </a:extLst>
          </p:cNvPr>
          <p:cNvSpPr>
            <a:spLocks noGrp="1"/>
          </p:cNvSpPr>
          <p:nvPr>
            <p:ph type="title"/>
          </p:nvPr>
        </p:nvSpPr>
        <p:spPr>
          <a:xfrm>
            <a:off x="1001486" y="764373"/>
            <a:ext cx="7548154" cy="1293028"/>
          </a:xfrm>
        </p:spPr>
        <p:txBody>
          <a:bodyPr/>
          <a:lstStyle/>
          <a:p>
            <a:r>
              <a:rPr lang="en-US" dirty="0"/>
              <a:t>About Andrews University</a:t>
            </a:r>
          </a:p>
        </p:txBody>
      </p:sp>
      <p:sp>
        <p:nvSpPr>
          <p:cNvPr id="5" name="Content Placeholder 4">
            <a:extLst>
              <a:ext uri="{FF2B5EF4-FFF2-40B4-BE49-F238E27FC236}">
                <a16:creationId xmlns:a16="http://schemas.microsoft.com/office/drawing/2014/main" id="{B22687DE-8DD7-4050-9025-F0B303A95B9E}"/>
              </a:ext>
            </a:extLst>
          </p:cNvPr>
          <p:cNvSpPr>
            <a:spLocks noGrp="1"/>
          </p:cNvSpPr>
          <p:nvPr>
            <p:ph idx="1"/>
          </p:nvPr>
        </p:nvSpPr>
        <p:spPr/>
        <p:txBody>
          <a:bodyPr>
            <a:normAutofit/>
          </a:bodyPr>
          <a:lstStyle/>
          <a:p>
            <a:pPr>
              <a:spcBef>
                <a:spcPts val="2000"/>
              </a:spcBef>
            </a:pPr>
            <a:r>
              <a:rPr lang="en-US" dirty="0"/>
              <a:t>Not-for-Profit Denominational University in SW Michigan</a:t>
            </a:r>
          </a:p>
          <a:p>
            <a:pPr>
              <a:spcBef>
                <a:spcPts val="2000"/>
              </a:spcBef>
            </a:pPr>
            <a:r>
              <a:rPr lang="en-US" dirty="0"/>
              <a:t>Student Population 5600 (3600 on campus)</a:t>
            </a:r>
          </a:p>
          <a:p>
            <a:pPr>
              <a:spcBef>
                <a:spcPts val="2000"/>
              </a:spcBef>
            </a:pPr>
            <a:r>
              <a:rPr lang="en-US" dirty="0"/>
              <a:t>Employees </a:t>
            </a:r>
          </a:p>
          <a:p>
            <a:pPr lvl="1">
              <a:spcBef>
                <a:spcPts val="2000"/>
              </a:spcBef>
            </a:pPr>
            <a:r>
              <a:rPr lang="en-US" dirty="0"/>
              <a:t>250 Faculty</a:t>
            </a:r>
          </a:p>
          <a:p>
            <a:pPr lvl="1">
              <a:spcBef>
                <a:spcPts val="2000"/>
              </a:spcBef>
            </a:pPr>
            <a:r>
              <a:rPr lang="en-US" dirty="0"/>
              <a:t>575 Staff </a:t>
            </a:r>
          </a:p>
          <a:p>
            <a:pPr lvl="1">
              <a:spcBef>
                <a:spcPts val="2000"/>
              </a:spcBef>
            </a:pPr>
            <a:r>
              <a:rPr lang="en-US" dirty="0"/>
              <a:t>125 Contracts &amp; Temps (including adjunct faculty)</a:t>
            </a:r>
          </a:p>
          <a:p>
            <a:pPr lvl="1">
              <a:spcBef>
                <a:spcPts val="2000"/>
              </a:spcBef>
            </a:pPr>
            <a:r>
              <a:rPr lang="en-US" dirty="0"/>
              <a:t>1350 Students</a:t>
            </a:r>
          </a:p>
          <a:p>
            <a:endParaRPr lang="en-US" dirty="0"/>
          </a:p>
        </p:txBody>
      </p:sp>
      <p:pic>
        <p:nvPicPr>
          <p:cNvPr id="4" name="Picture 3">
            <a:extLst>
              <a:ext uri="{FF2B5EF4-FFF2-40B4-BE49-F238E27FC236}">
                <a16:creationId xmlns:a16="http://schemas.microsoft.com/office/drawing/2014/main" id="{1A33153B-2C6B-4760-A152-BB9901369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233" y="3408613"/>
            <a:ext cx="2927985" cy="1198529"/>
          </a:xfrm>
          <a:prstGeom prst="rect">
            <a:avLst/>
          </a:prstGeom>
        </p:spPr>
      </p:pic>
    </p:spTree>
    <p:extLst>
      <p:ext uri="{BB962C8B-B14F-4D97-AF65-F5344CB8AC3E}">
        <p14:creationId xmlns:p14="http://schemas.microsoft.com/office/powerpoint/2010/main" val="426670481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248229" y="764373"/>
            <a:ext cx="7301411" cy="1293028"/>
          </a:xfrm>
        </p:spPr>
        <p:txBody>
          <a:bodyPr>
            <a:normAutofit fontScale="90000"/>
          </a:bodyPr>
          <a:lstStyle/>
          <a:p>
            <a:r>
              <a:rPr lang="en-US" sz="4400" dirty="0"/>
              <a:t>Data Integrity Committee Agenda</a:t>
            </a:r>
          </a:p>
        </p:txBody>
      </p:sp>
      <p:sp>
        <p:nvSpPr>
          <p:cNvPr id="207875" name="Rectangle 3"/>
          <p:cNvSpPr>
            <a:spLocks noGrp="1" noChangeAspect="1" noChangeArrowheads="1"/>
          </p:cNvSpPr>
          <p:nvPr>
            <p:ph idx="1"/>
          </p:nvPr>
        </p:nvSpPr>
        <p:spPr/>
        <p:txBody>
          <a:bodyPr>
            <a:normAutofit/>
          </a:bodyPr>
          <a:lstStyle/>
          <a:p>
            <a:pPr lvl="0"/>
            <a:r>
              <a:rPr lang="en-US" sz="2800" dirty="0"/>
              <a:t>General/Cross-Departmental</a:t>
            </a:r>
          </a:p>
          <a:p>
            <a:pPr lvl="2"/>
            <a:r>
              <a:rPr lang="en-US" sz="2400" dirty="0"/>
              <a:t>Validation Table Review **</a:t>
            </a:r>
          </a:p>
          <a:p>
            <a:pPr lvl="2"/>
            <a:r>
              <a:rPr lang="en-US" sz="2400" dirty="0"/>
              <a:t>Data Definitions</a:t>
            </a:r>
          </a:p>
          <a:p>
            <a:pPr lvl="2"/>
            <a:r>
              <a:rPr lang="en-US" sz="2400" dirty="0"/>
              <a:t>Cross-Departmental Projects</a:t>
            </a:r>
          </a:p>
          <a:p>
            <a:pPr lvl="0"/>
            <a:r>
              <a:rPr lang="en-US" sz="2800" dirty="0"/>
              <a:t>Analytics **</a:t>
            </a:r>
          </a:p>
          <a:p>
            <a:pPr lvl="0"/>
            <a:r>
              <a:rPr lang="en-US" sz="2800" dirty="0"/>
              <a:t>Best Practices</a:t>
            </a:r>
          </a:p>
          <a:p>
            <a:pPr lvl="2"/>
            <a:r>
              <a:rPr lang="en-US" sz="2200" dirty="0"/>
              <a:t>Data Life Cycle</a:t>
            </a:r>
          </a:p>
          <a:p>
            <a:pPr lvl="2"/>
            <a:r>
              <a:rPr lang="en-US" sz="2200" dirty="0"/>
              <a:t>Data Roles, Responsibilities, and Skills **</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20</a:t>
            </a:fld>
            <a:endParaRPr lang="en-US" altLang="en-US"/>
          </a:p>
        </p:txBody>
      </p:sp>
      <p:sp>
        <p:nvSpPr>
          <p:cNvPr id="2" name="Rectangle 1">
            <a:extLst>
              <a:ext uri="{FF2B5EF4-FFF2-40B4-BE49-F238E27FC236}">
                <a16:creationId xmlns:a16="http://schemas.microsoft.com/office/drawing/2014/main" id="{421A2132-DD10-49FB-93D4-EDAA037B6747}"/>
              </a:ext>
            </a:extLst>
          </p:cNvPr>
          <p:cNvSpPr/>
          <p:nvPr/>
        </p:nvSpPr>
        <p:spPr>
          <a:xfrm>
            <a:off x="822959" y="6002857"/>
            <a:ext cx="2110321" cy="323165"/>
          </a:xfrm>
          <a:prstGeom prst="rect">
            <a:avLst/>
          </a:prstGeom>
        </p:spPr>
        <p:txBody>
          <a:bodyPr wrap="none">
            <a:spAutoFit/>
          </a:bodyPr>
          <a:lstStyle/>
          <a:p>
            <a:pPr marL="384048" lvl="2" indent="0">
              <a:buNone/>
            </a:pPr>
            <a:r>
              <a:rPr lang="en-US" sz="1500" dirty="0"/>
              <a:t>**Current priorities</a:t>
            </a:r>
          </a:p>
        </p:txBody>
      </p:sp>
    </p:spTree>
    <p:extLst>
      <p:ext uri="{BB962C8B-B14F-4D97-AF65-F5344CB8AC3E}">
        <p14:creationId xmlns:p14="http://schemas.microsoft.com/office/powerpoint/2010/main" val="24017494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335314" y="764373"/>
            <a:ext cx="7214326" cy="1293028"/>
          </a:xfrm>
        </p:spPr>
        <p:txBody>
          <a:bodyPr>
            <a:normAutofit fontScale="90000"/>
          </a:bodyPr>
          <a:lstStyle/>
          <a:p>
            <a:r>
              <a:rPr lang="en-US" sz="4400" dirty="0"/>
              <a:t>Best Practice Documents</a:t>
            </a:r>
          </a:p>
        </p:txBody>
      </p:sp>
      <p:sp>
        <p:nvSpPr>
          <p:cNvPr id="207875" name="Rectangle 3"/>
          <p:cNvSpPr>
            <a:spLocks noGrp="1" noChangeAspect="1" noChangeArrowheads="1"/>
          </p:cNvSpPr>
          <p:nvPr>
            <p:ph idx="1"/>
          </p:nvPr>
        </p:nvSpPr>
        <p:spPr/>
        <p:txBody>
          <a:bodyPr>
            <a:normAutofit lnSpcReduction="10000"/>
          </a:bodyPr>
          <a:lstStyle/>
          <a:p>
            <a:r>
              <a:rPr lang="en-US" dirty="0"/>
              <a:t>Best Practices for Data in a Relational Database</a:t>
            </a:r>
          </a:p>
          <a:p>
            <a:pPr marL="635508" lvl="1" indent="-342900"/>
            <a:r>
              <a:rPr lang="en-US" dirty="0"/>
              <a:t>December 2017</a:t>
            </a:r>
          </a:p>
          <a:p>
            <a:pPr marL="635508" lvl="1" indent="-342900"/>
            <a:r>
              <a:rPr lang="en-US" dirty="0"/>
              <a:t>High level</a:t>
            </a:r>
          </a:p>
          <a:p>
            <a:r>
              <a:rPr lang="en-US" dirty="0"/>
              <a:t>Best Practices for Data Creation</a:t>
            </a:r>
          </a:p>
          <a:p>
            <a:pPr marL="635508" lvl="1" indent="-342900"/>
            <a:r>
              <a:rPr lang="en-US" dirty="0"/>
              <a:t>April 2018</a:t>
            </a:r>
          </a:p>
          <a:p>
            <a:pPr marL="635508" lvl="1" indent="-342900"/>
            <a:r>
              <a:rPr lang="en-US" dirty="0"/>
              <a:t>Defined </a:t>
            </a:r>
          </a:p>
          <a:p>
            <a:pPr marL="761238" lvl="2" indent="-285750"/>
            <a:r>
              <a:rPr lang="en-US" dirty="0"/>
              <a:t>Points of Data Entry (who does it)</a:t>
            </a:r>
          </a:p>
          <a:p>
            <a:pPr marL="761238" lvl="2" indent="-285750"/>
            <a:r>
              <a:rPr lang="en-US" dirty="0"/>
              <a:t>Data Entry Interfaces (where it’s done)</a:t>
            </a:r>
          </a:p>
          <a:p>
            <a:pPr marL="761238" lvl="2" indent="-285750"/>
            <a:r>
              <a:rPr lang="en-US" dirty="0"/>
              <a:t>Method of Data Entry (how it’s done)</a:t>
            </a:r>
          </a:p>
          <a:p>
            <a:pPr marL="635508" lvl="1" indent="-342900"/>
            <a:r>
              <a:rPr lang="en-US" dirty="0"/>
              <a:t>Cross-walk matrix</a:t>
            </a:r>
          </a:p>
          <a:p>
            <a:r>
              <a:rPr lang="en-US" dirty="0"/>
              <a:t>Roles and Expectations for Data at Andrews University</a:t>
            </a:r>
          </a:p>
          <a:p>
            <a:pPr marL="635508" lvl="1" indent="-342900"/>
            <a:r>
              <a:rPr lang="en-US" dirty="0"/>
              <a:t>December 2018</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21</a:t>
            </a:fld>
            <a:endParaRPr lang="en-US" altLang="en-US"/>
          </a:p>
        </p:txBody>
      </p:sp>
    </p:spTree>
    <p:extLst>
      <p:ext uri="{BB962C8B-B14F-4D97-AF65-F5344CB8AC3E}">
        <p14:creationId xmlns:p14="http://schemas.microsoft.com/office/powerpoint/2010/main" val="25544349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465943" y="764373"/>
            <a:ext cx="7083697" cy="1293028"/>
          </a:xfrm>
        </p:spPr>
        <p:txBody>
          <a:bodyPr>
            <a:normAutofit fontScale="90000"/>
          </a:bodyPr>
          <a:lstStyle/>
          <a:p>
            <a:r>
              <a:rPr lang="en-US" sz="4400" dirty="0"/>
              <a:t>Data Roles, Expectations, and Skills</a:t>
            </a:r>
          </a:p>
        </p:txBody>
      </p:sp>
      <p:sp>
        <p:nvSpPr>
          <p:cNvPr id="207875" name="Rectangle 3"/>
          <p:cNvSpPr>
            <a:spLocks noGrp="1" noChangeAspect="1" noChangeArrowheads="1"/>
          </p:cNvSpPr>
          <p:nvPr>
            <p:ph idx="1"/>
          </p:nvPr>
        </p:nvSpPr>
        <p:spPr/>
        <p:txBody>
          <a:bodyPr>
            <a:normAutofit/>
          </a:bodyPr>
          <a:lstStyle/>
          <a:p>
            <a:r>
              <a:rPr lang="en-US" dirty="0"/>
              <a:t>Roles and Expectations for Data at Andrews University</a:t>
            </a:r>
          </a:p>
          <a:p>
            <a:pPr marL="635508" lvl="1" indent="-342900"/>
            <a:r>
              <a:rPr lang="en-US" dirty="0"/>
              <a:t>Identify the roles of those interacting with data along with</a:t>
            </a:r>
          </a:p>
          <a:p>
            <a:pPr marL="761238" lvl="2" indent="-285750"/>
            <a:r>
              <a:rPr lang="en-US" dirty="0"/>
              <a:t>The skills that are required for each role</a:t>
            </a:r>
          </a:p>
          <a:p>
            <a:pPr marL="761238" lvl="2" indent="-285750"/>
            <a:r>
              <a:rPr lang="en-US" dirty="0"/>
              <a:t>The expectations for data handling in the role</a:t>
            </a:r>
          </a:p>
          <a:p>
            <a:r>
              <a:rPr lang="en-US" dirty="0">
                <a:solidFill>
                  <a:schemeClr val="tx1"/>
                </a:solidFill>
              </a:rPr>
              <a:t>Educause ECAR working Group Paper: Establishing Data Stewardship Models</a:t>
            </a:r>
          </a:p>
          <a:p>
            <a:pPr marL="635508" lvl="1" indent="-342900"/>
            <a:r>
              <a:rPr lang="en-US" dirty="0"/>
              <a:t>Reshaped our role labels</a:t>
            </a:r>
          </a:p>
          <a:p>
            <a:pPr marL="635508" lvl="1" indent="-342900"/>
            <a:r>
              <a:rPr lang="en-US" dirty="0"/>
              <a:t>Identified skills</a:t>
            </a:r>
          </a:p>
          <a:p>
            <a:pPr marL="635508" lvl="1" indent="-342900"/>
            <a:r>
              <a:rPr lang="en-US" dirty="0"/>
              <a:t>Prompted us to think bigger about who is a data steward</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22</a:t>
            </a:fld>
            <a:endParaRPr lang="en-US" altLang="en-US"/>
          </a:p>
        </p:txBody>
      </p:sp>
    </p:spTree>
    <p:extLst>
      <p:ext uri="{BB962C8B-B14F-4D97-AF65-F5344CB8AC3E}">
        <p14:creationId xmlns:p14="http://schemas.microsoft.com/office/powerpoint/2010/main" val="40466189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Data Roles at Andrews University</a:t>
            </a:r>
          </a:p>
        </p:txBody>
      </p:sp>
      <p:pic>
        <p:nvPicPr>
          <p:cNvPr id="6" name="Content Placeholder 5" descr="image.png">
            <a:extLst>
              <a:ext uri="{FF2B5EF4-FFF2-40B4-BE49-F238E27FC236}">
                <a16:creationId xmlns:a16="http://schemas.microsoft.com/office/drawing/2014/main" id="{9BAC0737-7DA2-427B-B883-9170D5778C84}"/>
              </a:ext>
            </a:extLst>
          </p:cNvPr>
          <p:cNvPicPr>
            <a:picLocks noGrp="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1845986" y="2193925"/>
            <a:ext cx="5452028" cy="4070350"/>
          </a:xfrm>
          <a:prstGeom prst="rect">
            <a:avLst/>
          </a:prstGeom>
          <a:noFill/>
          <a:ln>
            <a:noFill/>
          </a:ln>
        </p:spPr>
      </p:pic>
      <p:sp>
        <p:nvSpPr>
          <p:cNvPr id="9" name="Slide Number Placeholder 8"/>
          <p:cNvSpPr>
            <a:spLocks noGrp="1"/>
          </p:cNvSpPr>
          <p:nvPr>
            <p:ph type="sldNum" sz="quarter" idx="12"/>
          </p:nvPr>
        </p:nvSpPr>
        <p:spPr/>
        <p:txBody>
          <a:bodyPr/>
          <a:lstStyle/>
          <a:p>
            <a:fld id="{38B94146-53D3-43A3-A8A5-4F843A23DE0D}" type="slidenum">
              <a:rPr lang="en-US" altLang="en-US" smtClean="0"/>
              <a:pPr/>
              <a:t>23</a:t>
            </a:fld>
            <a:endParaRPr lang="en-US" altLang="en-US"/>
          </a:p>
        </p:txBody>
      </p:sp>
    </p:spTree>
    <p:extLst>
      <p:ext uri="{BB962C8B-B14F-4D97-AF65-F5344CB8AC3E}">
        <p14:creationId xmlns:p14="http://schemas.microsoft.com/office/powerpoint/2010/main" val="16540345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451429" y="764373"/>
            <a:ext cx="7098211" cy="1293028"/>
          </a:xfrm>
        </p:spPr>
        <p:txBody>
          <a:bodyPr>
            <a:normAutofit fontScale="90000"/>
          </a:bodyPr>
          <a:lstStyle/>
          <a:p>
            <a:r>
              <a:rPr lang="en-US" sz="4400" dirty="0"/>
              <a:t>Data Integrity Committee Substructure</a:t>
            </a:r>
          </a:p>
        </p:txBody>
      </p:sp>
      <p:sp>
        <p:nvSpPr>
          <p:cNvPr id="207875" name="Rectangle 3"/>
          <p:cNvSpPr>
            <a:spLocks noGrp="1" noChangeAspect="1" noChangeArrowheads="1"/>
          </p:cNvSpPr>
          <p:nvPr>
            <p:ph idx="1"/>
          </p:nvPr>
        </p:nvSpPr>
        <p:spPr>
          <a:xfrm>
            <a:off x="594360" y="2194559"/>
            <a:ext cx="7955280" cy="4282439"/>
          </a:xfrm>
        </p:spPr>
        <p:txBody>
          <a:bodyPr>
            <a:normAutofit fontScale="85000" lnSpcReduction="20000"/>
          </a:bodyPr>
          <a:lstStyle/>
          <a:p>
            <a:r>
              <a:rPr lang="en-US" dirty="0"/>
              <a:t>Steering Committee, </a:t>
            </a:r>
            <a:r>
              <a:rPr lang="en-US" i="1" dirty="0"/>
              <a:t>meets monthly prior to full committee meeting</a:t>
            </a:r>
          </a:p>
          <a:p>
            <a:pPr marL="635508" lvl="1" indent="-342900"/>
            <a:r>
              <a:rPr lang="en-US" dirty="0"/>
              <a:t>5 members, includes chairs of all 4 committees, plus Data Warehouse Administrator</a:t>
            </a:r>
          </a:p>
          <a:p>
            <a:pPr marL="635508" lvl="1" indent="-342900"/>
            <a:r>
              <a:rPr lang="en-US" dirty="0"/>
              <a:t>Determines agenda items, projects, and priorities for all related committees</a:t>
            </a:r>
          </a:p>
          <a:p>
            <a:pPr marL="635508" lvl="1" indent="-342900"/>
            <a:r>
              <a:rPr lang="en-US" dirty="0"/>
              <a:t>Reviews workgroup scheduling and progress</a:t>
            </a:r>
          </a:p>
          <a:p>
            <a:pPr marL="635508" lvl="1" indent="-342900"/>
            <a:r>
              <a:rPr lang="en-US" dirty="0"/>
              <a:t>Design Best Practices for review</a:t>
            </a:r>
          </a:p>
          <a:p>
            <a:r>
              <a:rPr lang="en-US" dirty="0"/>
              <a:t>Three Subcommittees, </a:t>
            </a:r>
            <a:r>
              <a:rPr lang="en-US" i="1" dirty="0"/>
              <a:t>all currently meeting monthly</a:t>
            </a:r>
          </a:p>
          <a:p>
            <a:pPr marL="635508" lvl="1" indent="-342900"/>
            <a:r>
              <a:rPr lang="en-US" dirty="0"/>
              <a:t>Academic Data</a:t>
            </a:r>
          </a:p>
          <a:p>
            <a:pPr marL="635508" lvl="1" indent="-342900"/>
            <a:r>
              <a:rPr lang="en-US" dirty="0"/>
              <a:t>Biographic &amp; Demographic Data</a:t>
            </a:r>
          </a:p>
          <a:p>
            <a:pPr marL="635508" lvl="1" indent="-342900"/>
            <a:r>
              <a:rPr lang="en-US" dirty="0"/>
              <a:t>Faculty Data</a:t>
            </a:r>
          </a:p>
          <a:p>
            <a:r>
              <a:rPr lang="en-US" dirty="0"/>
              <a:t>Various workgroups, </a:t>
            </a:r>
            <a:r>
              <a:rPr lang="en-US" i="1" dirty="0"/>
              <a:t>scheduled ad hoc</a:t>
            </a:r>
          </a:p>
          <a:p>
            <a:pPr marL="635508" lvl="1" indent="-342900"/>
            <a:r>
              <a:rPr lang="en-US" dirty="0"/>
              <a:t>SBGI codes</a:t>
            </a:r>
          </a:p>
          <a:p>
            <a:pPr marL="635508" lvl="1" indent="-342900"/>
            <a:r>
              <a:rPr lang="en-US" dirty="0"/>
              <a:t>Activity codes</a:t>
            </a:r>
          </a:p>
          <a:p>
            <a:pPr marL="635508" lvl="1" indent="-342900"/>
            <a:r>
              <a:rPr lang="en-US" dirty="0"/>
              <a:t>Shared Process Reviews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24</a:t>
            </a:fld>
            <a:endParaRPr lang="en-US" altLang="en-US"/>
          </a:p>
        </p:txBody>
      </p:sp>
    </p:spTree>
    <p:extLst>
      <p:ext uri="{BB962C8B-B14F-4D97-AF65-F5344CB8AC3E}">
        <p14:creationId xmlns:p14="http://schemas.microsoft.com/office/powerpoint/2010/main" val="3516947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Academic Data Subcommittee</a:t>
            </a:r>
          </a:p>
        </p:txBody>
      </p:sp>
      <p:sp>
        <p:nvSpPr>
          <p:cNvPr id="207875" name="Rectangle 3"/>
          <p:cNvSpPr>
            <a:spLocks noGrp="1" noChangeAspect="1" noChangeArrowheads="1"/>
          </p:cNvSpPr>
          <p:nvPr>
            <p:ph idx="1"/>
          </p:nvPr>
        </p:nvSpPr>
        <p:spPr/>
        <p:txBody>
          <a:bodyPr>
            <a:normAutofit/>
          </a:bodyPr>
          <a:lstStyle/>
          <a:p>
            <a:endParaRPr lang="en-US" dirty="0"/>
          </a:p>
          <a:p>
            <a:pPr marL="0" indent="0">
              <a:buNone/>
            </a:pPr>
            <a:r>
              <a:rPr lang="en-US" dirty="0"/>
              <a:t>The purpose of the Academic Data Subcommittee of the Data Integrity Committee is to define and formalize the collection and maintenance of academic data. Academic data includes campus, curriculum, course schedule, tuition and fees, admissions, registration and other related data (financial aid, accounts receivable) used to classify and identify students.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25</a:t>
            </a:fld>
            <a:endParaRPr lang="en-US" altLang="en-US"/>
          </a:p>
        </p:txBody>
      </p:sp>
    </p:spTree>
    <p:extLst>
      <p:ext uri="{BB962C8B-B14F-4D97-AF65-F5344CB8AC3E}">
        <p14:creationId xmlns:p14="http://schemas.microsoft.com/office/powerpoint/2010/main" val="33433133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117600" y="764373"/>
            <a:ext cx="7432040" cy="1293028"/>
          </a:xfrm>
        </p:spPr>
        <p:txBody>
          <a:bodyPr>
            <a:normAutofit fontScale="90000"/>
          </a:bodyPr>
          <a:lstStyle/>
          <a:p>
            <a:r>
              <a:rPr lang="en-US" sz="4400" dirty="0"/>
              <a:t>Academic Data Subcommittee Membership</a:t>
            </a:r>
          </a:p>
        </p:txBody>
      </p:sp>
      <p:sp>
        <p:nvSpPr>
          <p:cNvPr id="207875" name="Rectangle 3"/>
          <p:cNvSpPr>
            <a:spLocks noGrp="1" noChangeAspect="1" noChangeArrowheads="1"/>
          </p:cNvSpPr>
          <p:nvPr>
            <p:ph idx="1"/>
          </p:nvPr>
        </p:nvSpPr>
        <p:spPr/>
        <p:txBody>
          <a:bodyPr>
            <a:normAutofit fontScale="85000" lnSpcReduction="20000"/>
          </a:bodyPr>
          <a:lstStyle/>
          <a:p>
            <a:r>
              <a:rPr lang="en-US" dirty="0"/>
              <a:t>10 members</a:t>
            </a:r>
          </a:p>
          <a:p>
            <a:pPr marL="635508" lvl="1" indent="-342900"/>
            <a:r>
              <a:rPr lang="en-US" dirty="0"/>
              <a:t>Registrar</a:t>
            </a:r>
          </a:p>
          <a:p>
            <a:pPr marL="635508" lvl="1" indent="-342900"/>
            <a:r>
              <a:rPr lang="en-US" dirty="0"/>
              <a:t>IT: Banner Support Specialist, Data Warehouse Administrator</a:t>
            </a:r>
          </a:p>
          <a:p>
            <a:pPr marL="635508" lvl="1" indent="-342900"/>
            <a:r>
              <a:rPr lang="en-US" dirty="0"/>
              <a:t>Institutional Research and Institutional Effectiveness</a:t>
            </a:r>
          </a:p>
          <a:p>
            <a:pPr marL="635508" lvl="1" indent="-342900"/>
            <a:r>
              <a:rPr lang="en-US" dirty="0"/>
              <a:t>Distance Education</a:t>
            </a:r>
          </a:p>
          <a:p>
            <a:pPr marL="635508" lvl="1" indent="-342900"/>
            <a:r>
              <a:rPr lang="en-US" dirty="0"/>
              <a:t>Admissions</a:t>
            </a:r>
          </a:p>
          <a:p>
            <a:r>
              <a:rPr lang="en-US" dirty="0"/>
              <a:t>Invitees</a:t>
            </a:r>
          </a:p>
          <a:p>
            <a:pPr marL="635508" lvl="1" indent="-342900"/>
            <a:r>
              <a:rPr lang="en-US" dirty="0"/>
              <a:t>Student Financial Services and Financial Records</a:t>
            </a:r>
          </a:p>
          <a:p>
            <a:r>
              <a:rPr lang="en-US" dirty="0"/>
              <a:t>Meets once per month</a:t>
            </a:r>
          </a:p>
          <a:p>
            <a:pPr lvl="0"/>
            <a:r>
              <a:rPr lang="en-US" dirty="0"/>
              <a:t>Workgroups</a:t>
            </a:r>
          </a:p>
          <a:p>
            <a:pPr lvl="1"/>
            <a:r>
              <a:rPr lang="en-US" dirty="0"/>
              <a:t>Advisor Roles &amp; Assignments</a:t>
            </a:r>
          </a:p>
          <a:p>
            <a:pPr lvl="1"/>
            <a:r>
              <a:rPr lang="en-US" dirty="0"/>
              <a:t>Banner SSB (</a:t>
            </a:r>
            <a:r>
              <a:rPr lang="en-US" dirty="0" err="1"/>
              <a:t>preVue</a:t>
            </a:r>
            <a:r>
              <a:rPr lang="en-US" dirty="0"/>
              <a:t>/</a:t>
            </a:r>
            <a:r>
              <a:rPr lang="en-US" dirty="0" err="1"/>
              <a:t>iVue</a:t>
            </a:r>
            <a:r>
              <a:rPr lang="en-US" dirty="0"/>
              <a:t>)</a:t>
            </a:r>
          </a:p>
          <a:p>
            <a:pPr lvl="1"/>
            <a:r>
              <a:rPr lang="en-US" dirty="0"/>
              <a:t>Student Type</a:t>
            </a:r>
          </a:p>
          <a:p>
            <a:pPr lvl="1"/>
            <a:r>
              <a:rPr lang="en-US" dirty="0"/>
              <a:t>Change of Campus/Program</a:t>
            </a:r>
          </a:p>
          <a:p>
            <a:pPr lvl="1"/>
            <a:r>
              <a:rPr lang="en-US" dirty="0"/>
              <a:t>Student Definition</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26</a:t>
            </a:fld>
            <a:endParaRPr lang="en-US" altLang="en-US"/>
          </a:p>
        </p:txBody>
      </p:sp>
    </p:spTree>
    <p:extLst>
      <p:ext uri="{BB962C8B-B14F-4D97-AF65-F5344CB8AC3E}">
        <p14:creationId xmlns:p14="http://schemas.microsoft.com/office/powerpoint/2010/main" val="13903088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Academic Data Subcommittee Scope</a:t>
            </a:r>
          </a:p>
        </p:txBody>
      </p:sp>
      <p:sp>
        <p:nvSpPr>
          <p:cNvPr id="207875" name="Rectangle 3"/>
          <p:cNvSpPr>
            <a:spLocks noGrp="1" noChangeAspect="1" noChangeArrowheads="1"/>
          </p:cNvSpPr>
          <p:nvPr>
            <p:ph idx="1"/>
          </p:nvPr>
        </p:nvSpPr>
        <p:spPr/>
        <p:txBody>
          <a:bodyPr numCol="2">
            <a:normAutofit/>
          </a:bodyPr>
          <a:lstStyle/>
          <a:p>
            <a:pPr lvl="0"/>
            <a:r>
              <a:rPr lang="en-US" dirty="0"/>
              <a:t>Campus *</a:t>
            </a:r>
          </a:p>
          <a:p>
            <a:pPr lvl="0"/>
            <a:r>
              <a:rPr lang="en-US" dirty="0"/>
              <a:t>Curriculum *</a:t>
            </a:r>
          </a:p>
          <a:p>
            <a:pPr lvl="0"/>
            <a:r>
              <a:rPr lang="en-US" dirty="0"/>
              <a:t>Courses *</a:t>
            </a:r>
          </a:p>
          <a:p>
            <a:pPr lvl="0"/>
            <a:r>
              <a:rPr lang="en-US" dirty="0"/>
              <a:t>Tuition &amp; fees</a:t>
            </a:r>
          </a:p>
          <a:p>
            <a:pPr lvl="0"/>
            <a:r>
              <a:rPr lang="en-US" dirty="0"/>
              <a:t>Calendar</a:t>
            </a:r>
          </a:p>
          <a:p>
            <a:pPr lvl="0"/>
            <a:r>
              <a:rPr lang="en-US" dirty="0"/>
              <a:t>Class Schedule</a:t>
            </a:r>
          </a:p>
          <a:p>
            <a:pPr lvl="0"/>
            <a:r>
              <a:rPr lang="en-US" dirty="0"/>
              <a:t>Admissions **</a:t>
            </a:r>
          </a:p>
          <a:p>
            <a:pPr lvl="0"/>
            <a:r>
              <a:rPr lang="en-US" dirty="0"/>
              <a:t>Advising **</a:t>
            </a:r>
          </a:p>
          <a:p>
            <a:pPr lvl="0"/>
            <a:r>
              <a:rPr lang="en-US" dirty="0"/>
              <a:t>Setup to Allow Registration</a:t>
            </a:r>
          </a:p>
          <a:p>
            <a:pPr lvl="0"/>
            <a:r>
              <a:rPr lang="en-US" dirty="0"/>
              <a:t>Registration</a:t>
            </a:r>
          </a:p>
          <a:p>
            <a:pPr lvl="0"/>
            <a:r>
              <a:rPr lang="en-US" dirty="0"/>
              <a:t>Exit Procedures</a:t>
            </a:r>
          </a:p>
          <a:p>
            <a:pPr lvl="0"/>
            <a:r>
              <a:rPr lang="en-US" dirty="0"/>
              <a:t>Grades</a:t>
            </a:r>
          </a:p>
          <a:p>
            <a:pPr lvl="0"/>
            <a:r>
              <a:rPr lang="en-US" dirty="0"/>
              <a:t>Graduation</a:t>
            </a:r>
          </a:p>
          <a:p>
            <a:pPr lvl="0"/>
            <a:r>
              <a:rPr lang="en-US" dirty="0"/>
              <a:t>Diplomas</a:t>
            </a:r>
          </a:p>
          <a:p>
            <a:pPr lvl="0"/>
            <a:r>
              <a:rPr lang="en-US" dirty="0"/>
              <a:t>Transcripts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27</a:t>
            </a:fld>
            <a:endParaRPr lang="en-US" altLang="en-US"/>
          </a:p>
        </p:txBody>
      </p:sp>
      <p:sp>
        <p:nvSpPr>
          <p:cNvPr id="2" name="Rectangle 1">
            <a:extLst>
              <a:ext uri="{FF2B5EF4-FFF2-40B4-BE49-F238E27FC236}">
                <a16:creationId xmlns:a16="http://schemas.microsoft.com/office/drawing/2014/main" id="{09BAF36F-A361-48C0-B082-134A28352971}"/>
              </a:ext>
            </a:extLst>
          </p:cNvPr>
          <p:cNvSpPr/>
          <p:nvPr/>
        </p:nvSpPr>
        <p:spPr>
          <a:xfrm>
            <a:off x="822959" y="5977467"/>
            <a:ext cx="2110321" cy="323165"/>
          </a:xfrm>
          <a:prstGeom prst="rect">
            <a:avLst/>
          </a:prstGeom>
        </p:spPr>
        <p:txBody>
          <a:bodyPr wrap="none">
            <a:spAutoFit/>
          </a:bodyPr>
          <a:lstStyle/>
          <a:p>
            <a:pPr marL="384048" lvl="2" indent="0">
              <a:buNone/>
            </a:pPr>
            <a:r>
              <a:rPr lang="en-US" sz="1500" dirty="0"/>
              <a:t>**Current priorities</a:t>
            </a:r>
          </a:p>
        </p:txBody>
      </p:sp>
    </p:spTree>
    <p:extLst>
      <p:ext uri="{BB962C8B-B14F-4D97-AF65-F5344CB8AC3E}">
        <p14:creationId xmlns:p14="http://schemas.microsoft.com/office/powerpoint/2010/main" val="15512098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494971" y="764373"/>
            <a:ext cx="7054669" cy="1293028"/>
          </a:xfrm>
        </p:spPr>
        <p:txBody>
          <a:bodyPr>
            <a:normAutofit fontScale="90000"/>
          </a:bodyPr>
          <a:lstStyle/>
          <a:p>
            <a:r>
              <a:rPr lang="en-US" sz="4400" dirty="0"/>
              <a:t>Biographic &amp; Demographic Data Subcommittee</a:t>
            </a:r>
          </a:p>
        </p:txBody>
      </p:sp>
      <p:sp>
        <p:nvSpPr>
          <p:cNvPr id="207875" name="Rectangle 3"/>
          <p:cNvSpPr>
            <a:spLocks noGrp="1" noChangeAspect="1" noChangeArrowheads="1"/>
          </p:cNvSpPr>
          <p:nvPr>
            <p:ph idx="1"/>
          </p:nvPr>
        </p:nvSpPr>
        <p:spPr/>
        <p:txBody>
          <a:bodyPr>
            <a:normAutofit/>
          </a:bodyPr>
          <a:lstStyle/>
          <a:p>
            <a:endParaRPr lang="en-US" dirty="0"/>
          </a:p>
          <a:p>
            <a:pPr marL="0" indent="0">
              <a:buNone/>
            </a:pPr>
            <a:r>
              <a:rPr lang="en-US" dirty="0"/>
              <a:t>The purpose of the Bio &amp; Demographic Data Subcommittee of the Data Integrity Committee is to define and formalize the collection and maintenance of biographic and demographic data. Biographic and Demographic data includes name, address, telephone, email, and other data used to classify and identify an entity (individual or organization).</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28</a:t>
            </a:fld>
            <a:endParaRPr lang="en-US" altLang="en-US"/>
          </a:p>
        </p:txBody>
      </p:sp>
    </p:spTree>
    <p:extLst>
      <p:ext uri="{BB962C8B-B14F-4D97-AF65-F5344CB8AC3E}">
        <p14:creationId xmlns:p14="http://schemas.microsoft.com/office/powerpoint/2010/main" val="17365096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059543" y="764373"/>
            <a:ext cx="7490097" cy="1293028"/>
          </a:xfrm>
        </p:spPr>
        <p:txBody>
          <a:bodyPr>
            <a:normAutofit fontScale="90000"/>
          </a:bodyPr>
          <a:lstStyle/>
          <a:p>
            <a:r>
              <a:rPr lang="en-US" sz="4400" dirty="0"/>
              <a:t>Biographic &amp; Demographic Data Subcommittee Membership</a:t>
            </a:r>
          </a:p>
        </p:txBody>
      </p:sp>
      <p:sp>
        <p:nvSpPr>
          <p:cNvPr id="207875" name="Rectangle 3"/>
          <p:cNvSpPr>
            <a:spLocks noGrp="1" noChangeAspect="1" noChangeArrowheads="1"/>
          </p:cNvSpPr>
          <p:nvPr>
            <p:ph idx="1"/>
          </p:nvPr>
        </p:nvSpPr>
        <p:spPr/>
        <p:txBody>
          <a:bodyPr>
            <a:normAutofit fontScale="92500" lnSpcReduction="10000"/>
          </a:bodyPr>
          <a:lstStyle/>
          <a:p>
            <a:r>
              <a:rPr lang="en-US" dirty="0"/>
              <a:t>13 members</a:t>
            </a:r>
          </a:p>
          <a:p>
            <a:pPr marL="635508" lvl="1" indent="-342900"/>
            <a:r>
              <a:rPr lang="en-US" dirty="0"/>
              <a:t>Functional Areas: Registrar, Alumni, Development, Admissions, Financial Records, Human Resources</a:t>
            </a:r>
          </a:p>
          <a:p>
            <a:pPr marL="635508" lvl="1" indent="-342900"/>
            <a:r>
              <a:rPr lang="en-US" dirty="0"/>
              <a:t>IT: Banner Support Specialists, Database Administrator, Data Warehouse Administrator</a:t>
            </a:r>
          </a:p>
          <a:p>
            <a:pPr marL="635508" lvl="1" indent="-342900"/>
            <a:r>
              <a:rPr lang="en-US" dirty="0"/>
              <a:t>Associated schools: Elementary and Academy (high school) </a:t>
            </a:r>
          </a:p>
          <a:p>
            <a:r>
              <a:rPr lang="en-US" dirty="0"/>
              <a:t>Invitees</a:t>
            </a:r>
          </a:p>
          <a:p>
            <a:pPr marL="635508" lvl="1" indent="-342900"/>
            <a:r>
              <a:rPr lang="en-US" dirty="0"/>
              <a:t>Various other administrative users as topic requires</a:t>
            </a:r>
          </a:p>
          <a:p>
            <a:r>
              <a:rPr lang="en-US" dirty="0"/>
              <a:t>Meets once per month, eventually quarterly</a:t>
            </a:r>
          </a:p>
          <a:p>
            <a:r>
              <a:rPr lang="en-US" dirty="0"/>
              <a:t>Workgroups</a:t>
            </a:r>
          </a:p>
          <a:p>
            <a:pPr marL="635508" lvl="1" indent="-342900"/>
            <a:r>
              <a:rPr lang="en-US" dirty="0"/>
              <a:t>Common Matching</a:t>
            </a:r>
          </a:p>
          <a:p>
            <a:pPr marL="635508" lvl="1" indent="-342900"/>
            <a:r>
              <a:rPr lang="en-US" dirty="0"/>
              <a:t>GOAINTL</a:t>
            </a:r>
          </a:p>
          <a:p>
            <a:pPr marL="635508" lvl="1" indent="-342900"/>
            <a:r>
              <a:rPr lang="en-US" dirty="0"/>
              <a:t>Email Type</a:t>
            </a:r>
          </a:p>
          <a:p>
            <a:pPr marL="228600" indent="-228600">
              <a:buFont typeface="Wingdings" panose="05000000000000000000" pitchFamily="2" charset="2"/>
              <a:buChar char="v"/>
            </a:pPr>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29</a:t>
            </a:fld>
            <a:endParaRPr lang="en-US" altLang="en-US" dirty="0"/>
          </a:p>
        </p:txBody>
      </p:sp>
    </p:spTree>
    <p:extLst>
      <p:ext uri="{BB962C8B-B14F-4D97-AF65-F5344CB8AC3E}">
        <p14:creationId xmlns:p14="http://schemas.microsoft.com/office/powerpoint/2010/main" val="13422091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Introduction</a:t>
            </a:r>
          </a:p>
        </p:txBody>
      </p:sp>
      <p:sp>
        <p:nvSpPr>
          <p:cNvPr id="49155" name="Rectangle 3"/>
          <p:cNvSpPr>
            <a:spLocks noGrp="1" noChangeAspect="1" noChangeArrowheads="1"/>
          </p:cNvSpPr>
          <p:nvPr>
            <p:ph idx="1"/>
          </p:nvPr>
        </p:nvSpPr>
        <p:spPr/>
        <p:txBody>
          <a:bodyPr/>
          <a:lstStyle/>
          <a:p>
            <a:pPr marL="0" indent="0">
              <a:buNone/>
            </a:pPr>
            <a:endParaRPr lang="en-US" dirty="0"/>
          </a:p>
          <a:p>
            <a:pPr marL="0" indent="0">
              <a:buNone/>
            </a:pPr>
            <a:r>
              <a:rPr lang="en-US" dirty="0"/>
              <a:t>Data is an integral part of any organization, both in processing and sharing information. Higher education is no different and with a complex organizational structure, who should lead the charge? Even without an existing data governance structure, you can be successful in leading a data revolution. This is the story of one institution who has successfully sparked a data revolution and the elements that were key in establishing it.</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a:t>
            </a:fld>
            <a:endParaRPr lang="en-US" altLang="en-US"/>
          </a:p>
        </p:txBody>
      </p:sp>
    </p:spTree>
    <p:extLst>
      <p:ext uri="{BB962C8B-B14F-4D97-AF65-F5344CB8AC3E}">
        <p14:creationId xmlns:p14="http://schemas.microsoft.com/office/powerpoint/2010/main" val="245917789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Biographic &amp; Demographic Data Subcommittee Scope</a:t>
            </a:r>
          </a:p>
        </p:txBody>
      </p:sp>
      <p:sp>
        <p:nvSpPr>
          <p:cNvPr id="207875" name="Rectangle 3"/>
          <p:cNvSpPr>
            <a:spLocks noGrp="1" noChangeAspect="1" noChangeArrowheads="1"/>
          </p:cNvSpPr>
          <p:nvPr>
            <p:ph idx="1"/>
          </p:nvPr>
        </p:nvSpPr>
        <p:spPr>
          <a:xfrm>
            <a:off x="594360" y="2238102"/>
            <a:ext cx="7955280" cy="4069080"/>
          </a:xfrm>
        </p:spPr>
        <p:txBody>
          <a:bodyPr numCol="2">
            <a:normAutofit fontScale="92500" lnSpcReduction="10000"/>
          </a:bodyPr>
          <a:lstStyle/>
          <a:p>
            <a:pPr lvl="0"/>
            <a:r>
              <a:rPr lang="en-US" dirty="0"/>
              <a:t>Names **</a:t>
            </a:r>
          </a:p>
          <a:p>
            <a:pPr lvl="0"/>
            <a:r>
              <a:rPr lang="en-US" dirty="0"/>
              <a:t>Alternate/Preferred Names (found in all *AIDEN) **</a:t>
            </a:r>
          </a:p>
          <a:p>
            <a:pPr lvl="0"/>
            <a:r>
              <a:rPr lang="en-US" dirty="0"/>
              <a:t>Use of Prefix, Suffix (Titles) **</a:t>
            </a:r>
          </a:p>
          <a:p>
            <a:pPr lvl="0"/>
            <a:r>
              <a:rPr lang="en-US" dirty="0"/>
              <a:t>Legal Name **</a:t>
            </a:r>
          </a:p>
          <a:p>
            <a:pPr lvl="0"/>
            <a:r>
              <a:rPr lang="en-US" dirty="0"/>
              <a:t>Alternate names in APANAME (Alumni) **</a:t>
            </a:r>
          </a:p>
          <a:p>
            <a:pPr lvl="0"/>
            <a:r>
              <a:rPr lang="en-US" dirty="0"/>
              <a:t>Name Changes – gender change **</a:t>
            </a:r>
          </a:p>
          <a:p>
            <a:pPr lvl="0"/>
            <a:r>
              <a:rPr lang="en-US" dirty="0"/>
              <a:t>Marital status</a:t>
            </a:r>
          </a:p>
          <a:p>
            <a:r>
              <a:rPr lang="en-US" dirty="0"/>
              <a:t>Email address types</a:t>
            </a:r>
          </a:p>
          <a:p>
            <a:r>
              <a:rPr lang="en-US" dirty="0"/>
              <a:t>Citizenship **</a:t>
            </a:r>
          </a:p>
          <a:p>
            <a:pPr lvl="0"/>
            <a:r>
              <a:rPr lang="en-US" dirty="0"/>
              <a:t>Address/Telephone numbers (</a:t>
            </a:r>
            <a:r>
              <a:rPr lang="en-US" i="1" dirty="0"/>
              <a:t>NEXT PRIORITY</a:t>
            </a:r>
            <a:r>
              <a:rPr lang="en-US" dirty="0"/>
              <a:t>)</a:t>
            </a:r>
          </a:p>
          <a:p>
            <a:pPr lvl="1">
              <a:buFont typeface="Wingdings" panose="05000000000000000000" pitchFamily="2" charset="2"/>
              <a:buChar char="v"/>
            </a:pPr>
            <a:r>
              <a:rPr lang="en-US" dirty="0"/>
              <a:t>Texting – Cadence</a:t>
            </a:r>
          </a:p>
          <a:p>
            <a:pPr lvl="1">
              <a:buFont typeface="Wingdings" panose="05000000000000000000" pitchFamily="2" charset="2"/>
              <a:buChar char="v"/>
            </a:pPr>
            <a:r>
              <a:rPr lang="en-US" dirty="0"/>
              <a:t>Spouses &amp; dependents</a:t>
            </a:r>
          </a:p>
          <a:p>
            <a:pPr lvl="0"/>
            <a:r>
              <a:rPr lang="en-US" dirty="0"/>
              <a:t>Deceased</a:t>
            </a:r>
          </a:p>
          <a:p>
            <a:pPr lvl="0"/>
            <a:r>
              <a:rPr lang="en-US" dirty="0"/>
              <a:t>Religion</a:t>
            </a:r>
          </a:p>
          <a:p>
            <a:pPr lvl="0"/>
            <a:r>
              <a:rPr lang="en-US" dirty="0"/>
              <a:t>Race/ethnicity</a:t>
            </a:r>
          </a:p>
          <a:p>
            <a:pPr lvl="0"/>
            <a:r>
              <a:rPr lang="en-US" dirty="0"/>
              <a:t>Non-</a:t>
            </a:r>
            <a:r>
              <a:rPr lang="en-US" dirty="0" err="1"/>
              <a:t>ID’d</a:t>
            </a:r>
            <a:r>
              <a:rPr lang="en-US" dirty="0"/>
              <a:t> spouse, dependents</a:t>
            </a:r>
          </a:p>
          <a:p>
            <a:r>
              <a:rPr lang="en-US" dirty="0"/>
              <a:t>Gender designation/Personal pronoun</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30</a:t>
            </a:fld>
            <a:endParaRPr lang="en-US" altLang="en-US"/>
          </a:p>
        </p:txBody>
      </p:sp>
      <p:sp>
        <p:nvSpPr>
          <p:cNvPr id="2" name="Rectangle 1">
            <a:extLst>
              <a:ext uri="{FF2B5EF4-FFF2-40B4-BE49-F238E27FC236}">
                <a16:creationId xmlns:a16="http://schemas.microsoft.com/office/drawing/2014/main" id="{9E115F7B-2DCA-4B34-8D37-D4971804CF9A}"/>
              </a:ext>
            </a:extLst>
          </p:cNvPr>
          <p:cNvSpPr/>
          <p:nvPr/>
        </p:nvSpPr>
        <p:spPr>
          <a:xfrm>
            <a:off x="529195" y="6235082"/>
            <a:ext cx="2110321" cy="323165"/>
          </a:xfrm>
          <a:prstGeom prst="rect">
            <a:avLst/>
          </a:prstGeom>
        </p:spPr>
        <p:txBody>
          <a:bodyPr wrap="none">
            <a:spAutoFit/>
          </a:bodyPr>
          <a:lstStyle/>
          <a:p>
            <a:pPr marL="384048" lvl="2" indent="0">
              <a:buNone/>
            </a:pPr>
            <a:r>
              <a:rPr lang="en-US" sz="1500" dirty="0"/>
              <a:t>**Current priorities</a:t>
            </a:r>
          </a:p>
        </p:txBody>
      </p:sp>
    </p:spTree>
    <p:extLst>
      <p:ext uri="{BB962C8B-B14F-4D97-AF65-F5344CB8AC3E}">
        <p14:creationId xmlns:p14="http://schemas.microsoft.com/office/powerpoint/2010/main" val="29578857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740229" y="764373"/>
            <a:ext cx="7809411" cy="1293028"/>
          </a:xfrm>
        </p:spPr>
        <p:txBody>
          <a:bodyPr>
            <a:normAutofit fontScale="90000"/>
          </a:bodyPr>
          <a:lstStyle/>
          <a:p>
            <a:r>
              <a:rPr lang="en-US" sz="4400" dirty="0"/>
              <a:t>Faculty Data Subcommittee</a:t>
            </a:r>
          </a:p>
        </p:txBody>
      </p:sp>
      <p:sp>
        <p:nvSpPr>
          <p:cNvPr id="207875" name="Rectangle 3"/>
          <p:cNvSpPr>
            <a:spLocks noGrp="1" noChangeAspect="1" noChangeArrowheads="1"/>
          </p:cNvSpPr>
          <p:nvPr>
            <p:ph idx="1"/>
          </p:nvPr>
        </p:nvSpPr>
        <p:spPr/>
        <p:txBody>
          <a:bodyPr>
            <a:normAutofit/>
          </a:bodyPr>
          <a:lstStyle/>
          <a:p>
            <a:endParaRPr lang="en-US" dirty="0"/>
          </a:p>
          <a:p>
            <a:pPr marL="0" indent="0">
              <a:buNone/>
            </a:pPr>
            <a:r>
              <a:rPr lang="en-US" dirty="0"/>
              <a:t>The purpose of the Faculty Subcommittee of the Data Integrity Committee is to define and formalize the collection and maintenance of faculty data. Faculty data includes faculty qualifications, matching faculty degrees with the courses they teach, and related data used to classify and manage/monitor faculty productivity.</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31</a:t>
            </a:fld>
            <a:endParaRPr lang="en-US" altLang="en-US"/>
          </a:p>
        </p:txBody>
      </p:sp>
    </p:spTree>
    <p:extLst>
      <p:ext uri="{BB962C8B-B14F-4D97-AF65-F5344CB8AC3E}">
        <p14:creationId xmlns:p14="http://schemas.microsoft.com/office/powerpoint/2010/main" val="21222959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972457" y="764373"/>
            <a:ext cx="7577183" cy="1293028"/>
          </a:xfrm>
        </p:spPr>
        <p:txBody>
          <a:bodyPr>
            <a:normAutofit fontScale="90000"/>
          </a:bodyPr>
          <a:lstStyle/>
          <a:p>
            <a:r>
              <a:rPr lang="en-US" sz="4400" dirty="0"/>
              <a:t>Faculty Data Subcommittee Membership</a:t>
            </a:r>
          </a:p>
        </p:txBody>
      </p:sp>
      <p:sp>
        <p:nvSpPr>
          <p:cNvPr id="207875" name="Rectangle 3"/>
          <p:cNvSpPr>
            <a:spLocks noGrp="1" noChangeAspect="1" noChangeArrowheads="1"/>
          </p:cNvSpPr>
          <p:nvPr>
            <p:ph idx="1"/>
          </p:nvPr>
        </p:nvSpPr>
        <p:spPr/>
        <p:txBody>
          <a:bodyPr>
            <a:normAutofit/>
          </a:bodyPr>
          <a:lstStyle/>
          <a:p>
            <a:r>
              <a:rPr lang="en-US" dirty="0"/>
              <a:t>9 members</a:t>
            </a:r>
          </a:p>
          <a:p>
            <a:pPr marL="635508" lvl="1" indent="-342900"/>
            <a:r>
              <a:rPr lang="en-US" dirty="0"/>
              <a:t>Institutional Effectiveness </a:t>
            </a:r>
          </a:p>
          <a:p>
            <a:pPr marL="635508" lvl="1" indent="-342900"/>
            <a:r>
              <a:rPr lang="en-US" dirty="0"/>
              <a:t>IT: Banner Support Specialists, Director of Administrative Systems, Data Warehouse Administrator</a:t>
            </a:r>
          </a:p>
          <a:p>
            <a:pPr marL="635508" lvl="1" indent="-342900"/>
            <a:r>
              <a:rPr lang="en-US" dirty="0"/>
              <a:t>Registrar</a:t>
            </a:r>
          </a:p>
          <a:p>
            <a:pPr marL="635508" lvl="1" indent="-342900"/>
            <a:r>
              <a:rPr lang="en-US" dirty="0"/>
              <a:t>Academic Administration</a:t>
            </a:r>
          </a:p>
          <a:p>
            <a:pPr marL="635508" lvl="1" indent="-342900"/>
            <a:r>
              <a:rPr lang="en-US" dirty="0"/>
              <a:t>Human Resources</a:t>
            </a:r>
          </a:p>
          <a:p>
            <a:r>
              <a:rPr lang="en-US" dirty="0"/>
              <a:t>Invitees</a:t>
            </a:r>
          </a:p>
          <a:p>
            <a:pPr marL="635508" lvl="1" indent="-342900"/>
            <a:r>
              <a:rPr lang="en-US" dirty="0"/>
              <a:t>Faculty representatives from Rank &amp; Tenure Committee</a:t>
            </a:r>
          </a:p>
          <a:p>
            <a:r>
              <a:rPr lang="en-US" dirty="0"/>
              <a:t>Meets once per month</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32</a:t>
            </a:fld>
            <a:endParaRPr lang="en-US" altLang="en-US"/>
          </a:p>
        </p:txBody>
      </p:sp>
    </p:spTree>
    <p:extLst>
      <p:ext uri="{BB962C8B-B14F-4D97-AF65-F5344CB8AC3E}">
        <p14:creationId xmlns:p14="http://schemas.microsoft.com/office/powerpoint/2010/main" val="17049804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Faculty Data Subcommittee Scope</a:t>
            </a:r>
          </a:p>
        </p:txBody>
      </p:sp>
      <p:sp>
        <p:nvSpPr>
          <p:cNvPr id="207875" name="Rectangle 3"/>
          <p:cNvSpPr>
            <a:spLocks noGrp="1" noChangeAspect="1" noChangeArrowheads="1"/>
          </p:cNvSpPr>
          <p:nvPr>
            <p:ph idx="1"/>
          </p:nvPr>
        </p:nvSpPr>
        <p:spPr>
          <a:xfrm>
            <a:off x="594360" y="2194560"/>
            <a:ext cx="7955280" cy="4069080"/>
          </a:xfrm>
        </p:spPr>
        <p:txBody>
          <a:bodyPr numCol="2">
            <a:normAutofit lnSpcReduction="10000"/>
          </a:bodyPr>
          <a:lstStyle/>
          <a:p>
            <a:pPr lvl="0"/>
            <a:r>
              <a:rPr lang="en-US" dirty="0"/>
              <a:t>Faculty Qualifications: Degrees, Majors, CIP codes, Certifications &amp; Other Qualifications **</a:t>
            </a:r>
          </a:p>
          <a:p>
            <a:pPr lvl="1"/>
            <a:r>
              <a:rPr lang="en-US" dirty="0"/>
              <a:t>SBGI Codes</a:t>
            </a:r>
          </a:p>
          <a:p>
            <a:pPr lvl="1"/>
            <a:r>
              <a:rPr lang="en-US" dirty="0"/>
              <a:t>Official Transcripts</a:t>
            </a:r>
          </a:p>
          <a:p>
            <a:pPr lvl="0"/>
            <a:r>
              <a:rPr lang="en-US" dirty="0"/>
              <a:t>Appointment Data and Definitions: Appointment Percent, Rank, Tenure, Department, College, Additional Designations (GR appt, </a:t>
            </a:r>
            <a:r>
              <a:rPr lang="en-US" dirty="0" err="1"/>
              <a:t>etc</a:t>
            </a:r>
            <a:r>
              <a:rPr lang="en-US" dirty="0"/>
              <a:t>) **</a:t>
            </a:r>
          </a:p>
          <a:p>
            <a:r>
              <a:rPr lang="en-US" dirty="0"/>
              <a:t>Workload **</a:t>
            </a:r>
          </a:p>
          <a:p>
            <a:pPr lvl="0"/>
            <a:r>
              <a:rPr lang="en-US" dirty="0"/>
              <a:t>Published List of Faculty (Website, Bulletin, </a:t>
            </a:r>
            <a:r>
              <a:rPr lang="en-US" dirty="0" err="1"/>
              <a:t>etc</a:t>
            </a:r>
            <a:r>
              <a:rPr lang="en-US" dirty="0"/>
              <a:t>)</a:t>
            </a:r>
          </a:p>
          <a:p>
            <a:pPr lvl="0"/>
            <a:r>
              <a:rPr lang="en-US" dirty="0"/>
              <a:t>Adjunct Faculty Appointments *</a:t>
            </a:r>
          </a:p>
          <a:p>
            <a:pPr lvl="0"/>
            <a:r>
              <a:rPr lang="en-US" dirty="0"/>
              <a:t>Onboarding</a:t>
            </a:r>
          </a:p>
          <a:p>
            <a:pPr lvl="0"/>
            <a:r>
              <a:rPr lang="en-US" dirty="0"/>
              <a:t>Offboarding</a:t>
            </a:r>
          </a:p>
          <a:p>
            <a:pPr lvl="0"/>
            <a:r>
              <a:rPr lang="en-US" dirty="0"/>
              <a:t>Faculty Load &amp; Compensation (SSB)</a:t>
            </a:r>
          </a:p>
          <a:p>
            <a:pPr lvl="0"/>
            <a:r>
              <a:rPr lang="en-US" dirty="0"/>
              <a:t>Reporting</a:t>
            </a:r>
          </a:p>
          <a:p>
            <a:pPr lvl="1"/>
            <a:r>
              <a:rPr lang="en-US" dirty="0"/>
              <a:t>IPEDs</a:t>
            </a:r>
          </a:p>
          <a:p>
            <a:pPr lvl="1"/>
            <a:r>
              <a:rPr lang="en-US" dirty="0"/>
              <a:t>CUPA</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33</a:t>
            </a:fld>
            <a:endParaRPr lang="en-US" altLang="en-US"/>
          </a:p>
        </p:txBody>
      </p:sp>
      <p:sp>
        <p:nvSpPr>
          <p:cNvPr id="2" name="Rectangle 1">
            <a:extLst>
              <a:ext uri="{FF2B5EF4-FFF2-40B4-BE49-F238E27FC236}">
                <a16:creationId xmlns:a16="http://schemas.microsoft.com/office/drawing/2014/main" id="{D0F41D65-A5A8-4E42-808A-46C8A5CB7462}"/>
              </a:ext>
            </a:extLst>
          </p:cNvPr>
          <p:cNvSpPr/>
          <p:nvPr/>
        </p:nvSpPr>
        <p:spPr>
          <a:xfrm>
            <a:off x="822959" y="6075427"/>
            <a:ext cx="2110321" cy="323165"/>
          </a:xfrm>
          <a:prstGeom prst="rect">
            <a:avLst/>
          </a:prstGeom>
        </p:spPr>
        <p:txBody>
          <a:bodyPr wrap="none">
            <a:spAutoFit/>
          </a:bodyPr>
          <a:lstStyle/>
          <a:p>
            <a:pPr marL="384048" lvl="2" indent="0">
              <a:buNone/>
            </a:pPr>
            <a:r>
              <a:rPr lang="en-US" sz="1500" dirty="0"/>
              <a:t>**Current priorities</a:t>
            </a:r>
          </a:p>
        </p:txBody>
      </p:sp>
    </p:spTree>
    <p:extLst>
      <p:ext uri="{BB962C8B-B14F-4D97-AF65-F5344CB8AC3E}">
        <p14:creationId xmlns:p14="http://schemas.microsoft.com/office/powerpoint/2010/main" val="10384726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a:t>
            </a:r>
          </a:p>
        </p:txBody>
      </p:sp>
      <p:sp>
        <p:nvSpPr>
          <p:cNvPr id="200707" name="Rectangle 3"/>
          <p:cNvSpPr>
            <a:spLocks noGrp="1" noChangeArrowheads="1"/>
          </p:cNvSpPr>
          <p:nvPr>
            <p:ph type="subTitle" idx="1"/>
          </p:nvPr>
        </p:nvSpPr>
        <p:spPr/>
        <p:txBody>
          <a:bodyPr/>
          <a:lstStyle/>
          <a:p>
            <a:r>
              <a:rPr lang="en-US" dirty="0"/>
              <a:t>How to SPARK that data revolution</a:t>
            </a:r>
          </a:p>
        </p:txBody>
      </p:sp>
    </p:spTree>
    <p:extLst>
      <p:ext uri="{BB962C8B-B14F-4D97-AF65-F5344CB8AC3E}">
        <p14:creationId xmlns:p14="http://schemas.microsoft.com/office/powerpoint/2010/main" val="366994591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001486" y="764373"/>
            <a:ext cx="7548154" cy="1293028"/>
          </a:xfrm>
        </p:spPr>
        <p:txBody>
          <a:bodyPr>
            <a:normAutofit fontScale="90000"/>
          </a:bodyPr>
          <a:lstStyle/>
          <a:p>
            <a:r>
              <a:rPr lang="en-US" sz="4400" dirty="0"/>
              <a:t>Who could be involved?</a:t>
            </a:r>
          </a:p>
        </p:txBody>
      </p:sp>
      <p:sp>
        <p:nvSpPr>
          <p:cNvPr id="207875" name="Rectangle 3"/>
          <p:cNvSpPr>
            <a:spLocks noGrp="1" noChangeAspect="1" noChangeArrowheads="1"/>
          </p:cNvSpPr>
          <p:nvPr>
            <p:ph idx="1"/>
          </p:nvPr>
        </p:nvSpPr>
        <p:spPr/>
        <p:txBody>
          <a:bodyPr>
            <a:normAutofit fontScale="92500" lnSpcReduction="20000"/>
          </a:bodyPr>
          <a:lstStyle/>
          <a:p>
            <a:r>
              <a:rPr lang="en-US" dirty="0"/>
              <a:t>Who/what can create the spark?</a:t>
            </a:r>
          </a:p>
          <a:p>
            <a:pPr marL="635508" lvl="1" indent="-342900"/>
            <a:r>
              <a:rPr lang="en-US" dirty="0"/>
              <a:t>Interested parties (e.g. Registrar, CIO, Institutional Effectiveness)</a:t>
            </a:r>
          </a:p>
          <a:p>
            <a:pPr marL="635508" lvl="1" indent="-342900"/>
            <a:r>
              <a:rPr lang="en-US" dirty="0"/>
              <a:t>Concerned oversight committees and Data Trustees</a:t>
            </a:r>
          </a:p>
          <a:p>
            <a:pPr marL="635508" lvl="1" indent="-342900"/>
            <a:r>
              <a:rPr lang="en-US" dirty="0"/>
              <a:t>Issues related to</a:t>
            </a:r>
          </a:p>
          <a:p>
            <a:pPr marL="761238" lvl="2" indent="-285750"/>
            <a:r>
              <a:rPr lang="en-US" dirty="0"/>
              <a:t>Shared Data</a:t>
            </a:r>
          </a:p>
          <a:p>
            <a:pPr marL="761238" lvl="2" indent="-285750"/>
            <a:r>
              <a:rPr lang="en-US" dirty="0"/>
              <a:t>Data Definitions</a:t>
            </a:r>
          </a:p>
          <a:p>
            <a:pPr marL="761238" lvl="2" indent="-285750"/>
            <a:r>
              <a:rPr lang="en-US" dirty="0"/>
              <a:t>Data flowing between silos</a:t>
            </a:r>
          </a:p>
          <a:p>
            <a:r>
              <a:rPr lang="en-US" dirty="0"/>
              <a:t>Identify likely participants at your institution</a:t>
            </a:r>
          </a:p>
          <a:p>
            <a:pPr marL="635508" lvl="1" indent="-342900"/>
            <a:r>
              <a:rPr lang="en-US" dirty="0"/>
              <a:t>Who currently manages data and data quality at your institution, across any/all systems?</a:t>
            </a:r>
          </a:p>
          <a:p>
            <a:pPr marL="635508" lvl="1" indent="-342900"/>
            <a:r>
              <a:rPr lang="en-US" dirty="0"/>
              <a:t>Is anyone currently involved in vetting data flowing between departments and/or systems?</a:t>
            </a:r>
          </a:p>
          <a:p>
            <a:pPr marL="635508" lvl="1" indent="-342900"/>
            <a:r>
              <a:rPr lang="en-US" dirty="0"/>
              <a:t>Who handles standardized reporting, internal or external?</a:t>
            </a:r>
          </a:p>
          <a:p>
            <a:pPr marL="635508" lvl="1" indent="-342900"/>
            <a:r>
              <a:rPr lang="en-US" dirty="0"/>
              <a:t>Who approves access to various groups of data?</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35</a:t>
            </a:fld>
            <a:endParaRPr lang="en-US" altLang="en-US"/>
          </a:p>
        </p:txBody>
      </p:sp>
    </p:spTree>
    <p:extLst>
      <p:ext uri="{BB962C8B-B14F-4D97-AF65-F5344CB8AC3E}">
        <p14:creationId xmlns:p14="http://schemas.microsoft.com/office/powerpoint/2010/main" val="12457085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175657" y="764373"/>
            <a:ext cx="7373983" cy="1293028"/>
          </a:xfrm>
        </p:spPr>
        <p:txBody>
          <a:bodyPr>
            <a:normAutofit fontScale="90000"/>
          </a:bodyPr>
          <a:lstStyle/>
          <a:p>
            <a:r>
              <a:rPr lang="en-US" sz="4400" dirty="0"/>
              <a:t>Who should be involved?</a:t>
            </a:r>
          </a:p>
        </p:txBody>
      </p:sp>
      <p:sp>
        <p:nvSpPr>
          <p:cNvPr id="207875" name="Rectangle 3"/>
          <p:cNvSpPr>
            <a:spLocks noGrp="1" noChangeAspect="1" noChangeArrowheads="1"/>
          </p:cNvSpPr>
          <p:nvPr>
            <p:ph idx="1"/>
          </p:nvPr>
        </p:nvSpPr>
        <p:spPr/>
        <p:txBody>
          <a:bodyPr>
            <a:normAutofit fontScale="92500" lnSpcReduction="10000"/>
          </a:bodyPr>
          <a:lstStyle/>
          <a:p>
            <a:r>
              <a:rPr lang="en-US" dirty="0"/>
              <a:t>Who should approve formation and structure?</a:t>
            </a:r>
          </a:p>
          <a:p>
            <a:pPr marL="635508" lvl="1" indent="-342900"/>
            <a:r>
              <a:rPr lang="en-US" dirty="0"/>
              <a:t>What organizational structure is in play?</a:t>
            </a:r>
          </a:p>
          <a:p>
            <a:pPr marL="635508" lvl="1" indent="-342900"/>
            <a:r>
              <a:rPr lang="en-US" dirty="0"/>
              <a:t>What committee structure is already in place?</a:t>
            </a:r>
          </a:p>
          <a:p>
            <a:pPr marL="635508" lvl="1" indent="-342900"/>
            <a:r>
              <a:rPr lang="en-US" dirty="0"/>
              <a:t>Who (if anyone) maintains ownership over all data-related issues (e.g. IT, Institutional Effectiveness, etc.)?</a:t>
            </a:r>
          </a:p>
          <a:p>
            <a:r>
              <a:rPr lang="en-US" dirty="0"/>
              <a:t>Who should carry the torch (lead)?</a:t>
            </a:r>
          </a:p>
          <a:p>
            <a:pPr marL="635508" lvl="1" indent="-342900"/>
            <a:r>
              <a:rPr lang="en-US" dirty="0"/>
              <a:t>Dependent on institutional culture and structure</a:t>
            </a:r>
          </a:p>
          <a:p>
            <a:pPr marL="635508" lvl="1" indent="-342900"/>
            <a:r>
              <a:rPr lang="en-US" dirty="0"/>
              <a:t>How do current job descriptions play a role?</a:t>
            </a:r>
          </a:p>
          <a:p>
            <a:pPr marL="635508" lvl="1" indent="-342900"/>
            <a:r>
              <a:rPr lang="en-US" dirty="0"/>
              <a:t>Who has the skills and passion?</a:t>
            </a:r>
          </a:p>
          <a:p>
            <a:pPr marL="635508" lvl="1" indent="-342900"/>
            <a:r>
              <a:rPr lang="en-US" dirty="0"/>
              <a:t>Should it be IT? Is that appropriate for your institution?</a:t>
            </a:r>
          </a:p>
          <a:p>
            <a:r>
              <a:rPr lang="en-US" dirty="0"/>
              <a:t>Who should gather round the fire?</a:t>
            </a:r>
          </a:p>
          <a:p>
            <a:pPr marL="635508" lvl="1" indent="-342900"/>
            <a:r>
              <a:rPr lang="en-US" dirty="0"/>
              <a:t>Who should be on the committee(s)?</a:t>
            </a:r>
          </a:p>
          <a:p>
            <a:pPr marL="635508" lvl="1" indent="-342900"/>
            <a:r>
              <a:rPr lang="en-US" dirty="0"/>
              <a:t>Who should be represented on the committee(s)?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36</a:t>
            </a:fld>
            <a:endParaRPr lang="en-US" altLang="en-US"/>
          </a:p>
        </p:txBody>
      </p:sp>
    </p:spTree>
    <p:extLst>
      <p:ext uri="{BB962C8B-B14F-4D97-AF65-F5344CB8AC3E}">
        <p14:creationId xmlns:p14="http://schemas.microsoft.com/office/powerpoint/2010/main" val="1027500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Participation from All Data Roles</a:t>
            </a:r>
          </a:p>
        </p:txBody>
      </p:sp>
      <p:sp>
        <p:nvSpPr>
          <p:cNvPr id="207875" name="Rectangle 3"/>
          <p:cNvSpPr>
            <a:spLocks noGrp="1" noChangeAspect="1" noChangeArrowheads="1"/>
          </p:cNvSpPr>
          <p:nvPr>
            <p:ph idx="1"/>
          </p:nvPr>
        </p:nvSpPr>
        <p:spPr/>
        <p:txBody>
          <a:bodyPr>
            <a:normAutofit fontScale="92500" lnSpcReduction="20000"/>
          </a:bodyPr>
          <a:lstStyle/>
          <a:p>
            <a:r>
              <a:rPr lang="en-US" dirty="0"/>
              <a:t>Data Trustees should</a:t>
            </a:r>
          </a:p>
          <a:p>
            <a:pPr marL="635508" lvl="1" indent="-342900"/>
            <a:r>
              <a:rPr lang="en-US" dirty="0"/>
              <a:t>Engage with your data governance structure by routing data-related issues to you</a:t>
            </a:r>
          </a:p>
          <a:p>
            <a:pPr marL="635508" lvl="1" indent="-342900"/>
            <a:r>
              <a:rPr lang="en-US" dirty="0"/>
              <a:t>Seek input as policy is crafted to ensure that data structure and management can support policy</a:t>
            </a:r>
          </a:p>
          <a:p>
            <a:r>
              <a:rPr lang="en-US" dirty="0"/>
              <a:t>Data Stewards actively participate in data governance by</a:t>
            </a:r>
          </a:p>
          <a:p>
            <a:pPr marL="635508" lvl="1" indent="-342900"/>
            <a:r>
              <a:rPr lang="en-US" dirty="0"/>
              <a:t>Membership on relevant committees</a:t>
            </a:r>
          </a:p>
          <a:p>
            <a:pPr marL="635508" lvl="1" indent="-342900"/>
            <a:r>
              <a:rPr lang="en-US" dirty="0"/>
              <a:t>Incorporate best practices related to the data life cycle (definitions, quality)</a:t>
            </a:r>
          </a:p>
          <a:p>
            <a:pPr marL="635508" lvl="1" indent="-342900"/>
            <a:r>
              <a:rPr lang="en-US" dirty="0"/>
              <a:t>Reporting data issues and working through resolution</a:t>
            </a:r>
          </a:p>
          <a:p>
            <a:pPr marL="635508" lvl="1" indent="-342900"/>
            <a:r>
              <a:rPr lang="en-US" dirty="0"/>
              <a:t>Actively bridging the gap between silos (collaboration)</a:t>
            </a:r>
          </a:p>
          <a:p>
            <a:pPr marL="635508" lvl="1" indent="-342900"/>
            <a:r>
              <a:rPr lang="en-US" dirty="0"/>
              <a:t>Training Data Custodians under them in their data integrity responsibilities</a:t>
            </a:r>
          </a:p>
          <a:p>
            <a:pPr marL="635508" lvl="1" indent="-342900"/>
            <a:r>
              <a:rPr lang="en-US" dirty="0"/>
              <a:t>Ensure the right people have access to the right data (access)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37</a:t>
            </a:fld>
            <a:endParaRPr lang="en-US" altLang="en-US"/>
          </a:p>
        </p:txBody>
      </p:sp>
    </p:spTree>
    <p:extLst>
      <p:ext uri="{BB962C8B-B14F-4D97-AF65-F5344CB8AC3E}">
        <p14:creationId xmlns:p14="http://schemas.microsoft.com/office/powerpoint/2010/main" val="127255389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Participation from All Data Roles</a:t>
            </a:r>
          </a:p>
        </p:txBody>
      </p:sp>
      <p:sp>
        <p:nvSpPr>
          <p:cNvPr id="207875" name="Rectangle 3"/>
          <p:cNvSpPr>
            <a:spLocks noGrp="1" noChangeAspect="1" noChangeArrowheads="1"/>
          </p:cNvSpPr>
          <p:nvPr>
            <p:ph idx="1"/>
          </p:nvPr>
        </p:nvSpPr>
        <p:spPr/>
        <p:txBody>
          <a:bodyPr>
            <a:normAutofit/>
          </a:bodyPr>
          <a:lstStyle/>
          <a:p>
            <a:r>
              <a:rPr lang="en-US" dirty="0"/>
              <a:t>Data Custodians</a:t>
            </a:r>
          </a:p>
          <a:p>
            <a:pPr marL="635508" lvl="1" indent="-342900"/>
            <a:r>
              <a:rPr lang="en-US" dirty="0"/>
              <a:t>Process Owners ensure that the day-to-day processes under their purview support the data goals of the institution</a:t>
            </a:r>
          </a:p>
          <a:p>
            <a:pPr marL="635508" lvl="1" indent="-342900"/>
            <a:r>
              <a:rPr lang="en-US" dirty="0"/>
              <a:t>Process Users understand their role in creating good data that conforms to expectations</a:t>
            </a:r>
          </a:p>
          <a:p>
            <a:pPr marL="635508" lvl="1" indent="-342900"/>
            <a:r>
              <a:rPr lang="en-US" dirty="0"/>
              <a:t>Participate in data governance workgroups as needed</a:t>
            </a:r>
          </a:p>
          <a:p>
            <a:r>
              <a:rPr lang="en-US" dirty="0"/>
              <a:t>Data Consumers (may include Data Trustees)</a:t>
            </a:r>
          </a:p>
          <a:p>
            <a:pPr marL="635508" lvl="1" indent="-342900"/>
            <a:r>
              <a:rPr lang="en-US" dirty="0"/>
              <a:t>Understand associated definitions</a:t>
            </a:r>
          </a:p>
          <a:p>
            <a:pPr marL="635508" lvl="1" indent="-342900"/>
            <a:r>
              <a:rPr lang="en-US" dirty="0"/>
              <a:t>Communicate and assist in problem-solving any red flags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38</a:t>
            </a:fld>
            <a:endParaRPr lang="en-US" altLang="en-US"/>
          </a:p>
        </p:txBody>
      </p:sp>
    </p:spTree>
    <p:extLst>
      <p:ext uri="{BB962C8B-B14F-4D97-AF65-F5344CB8AC3E}">
        <p14:creationId xmlns:p14="http://schemas.microsoft.com/office/powerpoint/2010/main" val="195772419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Participation from All Data Roles</a:t>
            </a:r>
          </a:p>
        </p:txBody>
      </p:sp>
      <p:sp>
        <p:nvSpPr>
          <p:cNvPr id="207875" name="Rectangle 3"/>
          <p:cNvSpPr>
            <a:spLocks noGrp="1" noChangeAspect="1" noChangeArrowheads="1"/>
          </p:cNvSpPr>
          <p:nvPr>
            <p:ph idx="1"/>
          </p:nvPr>
        </p:nvSpPr>
        <p:spPr/>
        <p:txBody>
          <a:bodyPr>
            <a:normAutofit lnSpcReduction="10000"/>
          </a:bodyPr>
          <a:lstStyle/>
          <a:p>
            <a:r>
              <a:rPr lang="en-US" dirty="0"/>
              <a:t>Data Suppliers</a:t>
            </a:r>
          </a:p>
          <a:p>
            <a:pPr marL="635508" lvl="1" indent="-342900"/>
            <a:r>
              <a:rPr lang="en-US" dirty="0"/>
              <a:t>Customer-provided data should be accurate and timely</a:t>
            </a:r>
          </a:p>
          <a:p>
            <a:pPr marL="635508" lvl="1" indent="-342900"/>
            <a:r>
              <a:rPr lang="en-US" dirty="0"/>
              <a:t>Data provided by third-party vendors/agencies should be standardized and importable where possible</a:t>
            </a:r>
          </a:p>
          <a:p>
            <a:r>
              <a:rPr lang="en-US" dirty="0"/>
              <a:t>Data Guardians (IT)</a:t>
            </a:r>
          </a:p>
          <a:p>
            <a:pPr marL="635508" lvl="1" indent="-342900"/>
            <a:r>
              <a:rPr lang="en-US" dirty="0"/>
              <a:t>Significant source of issue identification</a:t>
            </a:r>
          </a:p>
          <a:p>
            <a:pPr marL="635508" lvl="1" indent="-342900"/>
            <a:r>
              <a:rPr lang="en-US" dirty="0"/>
              <a:t>Respect and enforce authority of data governance structure</a:t>
            </a:r>
          </a:p>
          <a:p>
            <a:pPr marL="635508" lvl="1" indent="-342900"/>
            <a:r>
              <a:rPr lang="en-US" dirty="0"/>
              <a:t>Provide an over-arching view into the institution’s data and priorities</a:t>
            </a:r>
          </a:p>
          <a:p>
            <a:pPr marL="635508" lvl="1" indent="-342900"/>
            <a:r>
              <a:rPr lang="en-US" dirty="0"/>
              <a:t>Share knowledge about system capabilities and infrastructure</a:t>
            </a:r>
          </a:p>
          <a:p>
            <a:pPr marL="635508" lvl="1" indent="-342900"/>
            <a:r>
              <a:rPr lang="en-US" dirty="0"/>
              <a:t>Participate in relevant committees and workgroups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39</a:t>
            </a:fld>
            <a:endParaRPr lang="en-US" altLang="en-US"/>
          </a:p>
        </p:txBody>
      </p:sp>
    </p:spTree>
    <p:extLst>
      <p:ext uri="{BB962C8B-B14F-4D97-AF65-F5344CB8AC3E}">
        <p14:creationId xmlns:p14="http://schemas.microsoft.com/office/powerpoint/2010/main" val="10174427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088571" y="764373"/>
            <a:ext cx="7461069" cy="1293028"/>
          </a:xfrm>
        </p:spPr>
        <p:txBody>
          <a:bodyPr>
            <a:normAutofit fontScale="90000"/>
          </a:bodyPr>
          <a:lstStyle/>
          <a:p>
            <a:r>
              <a:rPr lang="en-US" sz="4400" dirty="0"/>
              <a:t>Cultural Transformation</a:t>
            </a:r>
          </a:p>
        </p:txBody>
      </p:sp>
      <p:sp>
        <p:nvSpPr>
          <p:cNvPr id="207875" name="Rectangle 3"/>
          <p:cNvSpPr>
            <a:spLocks noGrp="1" noChangeAspect="1" noChangeArrowheads="1"/>
          </p:cNvSpPr>
          <p:nvPr>
            <p:ph idx="1"/>
          </p:nvPr>
        </p:nvSpPr>
        <p:spPr/>
        <p:txBody>
          <a:bodyPr>
            <a:normAutofit fontScale="92500" lnSpcReduction="10000"/>
          </a:bodyPr>
          <a:lstStyle/>
          <a:p>
            <a:pPr marL="0" indent="0">
              <a:buNone/>
            </a:pPr>
            <a:r>
              <a:rPr lang="en-US" dirty="0"/>
              <a:t>Information quality improvement is not simply “scrubbing” data to put it into the data warehouse. Information quality improvement is:</a:t>
            </a:r>
          </a:p>
          <a:p>
            <a:pPr marL="568325" lvl="0" indent="-90488">
              <a:buFont typeface="Arial" panose="020B0604020202020204" pitchFamily="34" charset="0"/>
              <a:buChar char="•"/>
            </a:pPr>
            <a:r>
              <a:rPr lang="en-US" dirty="0"/>
              <a:t>Fundamental changes in how the information systems organization defines, develops, and delivers its products and services</a:t>
            </a:r>
          </a:p>
          <a:p>
            <a:pPr marL="568325" lvl="0" indent="-90488">
              <a:buFont typeface="Arial" panose="020B0604020202020204" pitchFamily="34" charset="0"/>
              <a:buChar char="•"/>
            </a:pPr>
            <a:r>
              <a:rPr lang="en-US" dirty="0"/>
              <a:t>Fundamental changes in how the enterprise operates</a:t>
            </a:r>
          </a:p>
          <a:p>
            <a:pPr marL="0" indent="0">
              <a:buNone/>
            </a:pPr>
            <a:r>
              <a:rPr lang="en-US" dirty="0"/>
              <a:t>How does one achieve this culture transformation and implement an effective process for information quality improvement? This can be implemented only through an organized movement of planning and implementing information quality improvement principles and processes.</a:t>
            </a:r>
          </a:p>
          <a:p>
            <a:pPr marL="0" indent="0">
              <a:buNone/>
            </a:pPr>
            <a:r>
              <a:rPr lang="en-US" dirty="0"/>
              <a:t>—</a:t>
            </a:r>
            <a:r>
              <a:rPr lang="en-US" i="1" dirty="0"/>
              <a:t>Larry P. English </a:t>
            </a:r>
          </a:p>
          <a:p>
            <a:pPr marL="0" indent="0">
              <a:buNone/>
            </a:pPr>
            <a:endParaRPr lang="en-US" dirty="0"/>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a:t>
            </a:fld>
            <a:endParaRPr lang="en-US" altLang="en-US" dirty="0"/>
          </a:p>
        </p:txBody>
      </p:sp>
      <p:sp>
        <p:nvSpPr>
          <p:cNvPr id="2" name="TextBox 1">
            <a:extLst>
              <a:ext uri="{FF2B5EF4-FFF2-40B4-BE49-F238E27FC236}">
                <a16:creationId xmlns:a16="http://schemas.microsoft.com/office/drawing/2014/main" id="{FC1A83DC-A955-42CB-995A-C87383A58A09}"/>
              </a:ext>
            </a:extLst>
          </p:cNvPr>
          <p:cNvSpPr txBox="1"/>
          <p:nvPr/>
        </p:nvSpPr>
        <p:spPr>
          <a:xfrm>
            <a:off x="594360" y="6173893"/>
            <a:ext cx="8222381" cy="430887"/>
          </a:xfrm>
          <a:prstGeom prst="rect">
            <a:avLst/>
          </a:prstGeom>
          <a:noFill/>
        </p:spPr>
        <p:txBody>
          <a:bodyPr wrap="square" rtlCol="0">
            <a:spAutoFit/>
          </a:bodyPr>
          <a:lstStyle/>
          <a:p>
            <a:r>
              <a:rPr lang="en-US" sz="1100" dirty="0"/>
              <a:t>English, Larry P. (1999) </a:t>
            </a:r>
            <a:r>
              <a:rPr lang="en-US" sz="1100" b="1" dirty="0"/>
              <a:t>Improving Data Warehouse and Business Information Quality</a:t>
            </a:r>
            <a:r>
              <a:rPr lang="en-US" sz="1100" dirty="0"/>
              <a:t>. Wiley Computer Publishing, New York. P. 335</a:t>
            </a:r>
          </a:p>
        </p:txBody>
      </p:sp>
    </p:spTree>
    <p:extLst>
      <p:ext uri="{BB962C8B-B14F-4D97-AF65-F5344CB8AC3E}">
        <p14:creationId xmlns:p14="http://schemas.microsoft.com/office/powerpoint/2010/main" val="355246162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Buy In </a:t>
            </a:r>
          </a:p>
        </p:txBody>
      </p:sp>
      <p:sp>
        <p:nvSpPr>
          <p:cNvPr id="207875" name="Rectangle 3"/>
          <p:cNvSpPr>
            <a:spLocks noGrp="1" noChangeAspect="1" noChangeArrowheads="1"/>
          </p:cNvSpPr>
          <p:nvPr>
            <p:ph idx="1"/>
          </p:nvPr>
        </p:nvSpPr>
        <p:spPr/>
        <p:txBody>
          <a:bodyPr>
            <a:normAutofit fontScale="92500" lnSpcReduction="10000"/>
          </a:bodyPr>
          <a:lstStyle/>
          <a:p>
            <a:r>
              <a:rPr lang="en-US" dirty="0"/>
              <a:t>Gaining weight and authority</a:t>
            </a:r>
          </a:p>
          <a:p>
            <a:pPr marL="635508" lvl="1" indent="-342900"/>
            <a:r>
              <a:rPr lang="en-US" dirty="0"/>
              <a:t>Data Trustees should entrust the new data governance structure with authority to oversee data issues and structure</a:t>
            </a:r>
          </a:p>
          <a:p>
            <a:pPr marL="635508" lvl="1" indent="-342900"/>
            <a:r>
              <a:rPr lang="en-US" dirty="0"/>
              <a:t>Data Guardians should advocate for involvement across the institution</a:t>
            </a:r>
          </a:p>
          <a:p>
            <a:r>
              <a:rPr lang="en-US" dirty="0"/>
              <a:t>Winning hearts and minds</a:t>
            </a:r>
          </a:p>
          <a:p>
            <a:pPr marL="635508" lvl="1" indent="-342900"/>
            <a:r>
              <a:rPr lang="en-US" dirty="0"/>
              <a:t>Definitions and Best Practices reach individuals in all data roles</a:t>
            </a:r>
          </a:p>
          <a:p>
            <a:pPr marL="761238" lvl="2" indent="-285750"/>
            <a:r>
              <a:rPr lang="en-US" dirty="0"/>
              <a:t>Understanding</a:t>
            </a:r>
          </a:p>
          <a:p>
            <a:pPr marL="761238" lvl="2" indent="-285750"/>
            <a:r>
              <a:rPr lang="en-US" dirty="0"/>
              <a:t>Daily put into practice</a:t>
            </a:r>
          </a:p>
          <a:p>
            <a:pPr marL="635508" lvl="1" indent="-342900"/>
            <a:r>
              <a:rPr lang="en-US" dirty="0"/>
              <a:t>Authority is recognized</a:t>
            </a:r>
          </a:p>
          <a:p>
            <a:pPr marL="635508" lvl="1" indent="-342900"/>
            <a:r>
              <a:rPr lang="en-US" dirty="0"/>
              <a:t>Problem solving happens</a:t>
            </a:r>
          </a:p>
          <a:p>
            <a:pPr marL="635508" lvl="1" indent="-342900"/>
            <a:r>
              <a:rPr lang="en-US" dirty="0"/>
              <a:t>Silos are bridged</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40</a:t>
            </a:fld>
            <a:endParaRPr lang="en-US" altLang="en-US"/>
          </a:p>
        </p:txBody>
      </p:sp>
      <p:pic>
        <p:nvPicPr>
          <p:cNvPr id="3" name="Picture 2">
            <a:extLst>
              <a:ext uri="{FF2B5EF4-FFF2-40B4-BE49-F238E27FC236}">
                <a16:creationId xmlns:a16="http://schemas.microsoft.com/office/drawing/2014/main" id="{A0FE1517-5579-4533-8EAF-2C4A61EDA5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741" t="30735" r="7530" b="54099"/>
          <a:stretch/>
        </p:blipFill>
        <p:spPr>
          <a:xfrm>
            <a:off x="5399312" y="4335818"/>
            <a:ext cx="1930402" cy="1347329"/>
          </a:xfrm>
          <a:prstGeom prst="rect">
            <a:avLst/>
          </a:prstGeom>
        </p:spPr>
      </p:pic>
      <p:sp>
        <p:nvSpPr>
          <p:cNvPr id="10" name="TextBox 9">
            <a:extLst>
              <a:ext uri="{FF2B5EF4-FFF2-40B4-BE49-F238E27FC236}">
                <a16:creationId xmlns:a16="http://schemas.microsoft.com/office/drawing/2014/main" id="{A651B64C-F28C-4714-8978-E3C731B6B4F5}"/>
              </a:ext>
            </a:extLst>
          </p:cNvPr>
          <p:cNvSpPr txBox="1"/>
          <p:nvPr/>
        </p:nvSpPr>
        <p:spPr>
          <a:xfrm>
            <a:off x="914401" y="6042097"/>
            <a:ext cx="7902340" cy="261610"/>
          </a:xfrm>
          <a:prstGeom prst="rect">
            <a:avLst/>
          </a:prstGeom>
          <a:noFill/>
        </p:spPr>
        <p:txBody>
          <a:bodyPr wrap="square" rtlCol="0">
            <a:spAutoFit/>
          </a:bodyPr>
          <a:lstStyle/>
          <a:p>
            <a:r>
              <a:rPr lang="en-US" sz="1100" dirty="0"/>
              <a:t>Business vector created by </a:t>
            </a:r>
            <a:r>
              <a:rPr lang="en-US" sz="1100" dirty="0" err="1"/>
              <a:t>macrovector</a:t>
            </a:r>
            <a:r>
              <a:rPr lang="en-US" sz="1100" dirty="0"/>
              <a:t> - www.freepik.com</a:t>
            </a:r>
          </a:p>
        </p:txBody>
      </p:sp>
    </p:spTree>
    <p:extLst>
      <p:ext uri="{BB962C8B-B14F-4D97-AF65-F5344CB8AC3E}">
        <p14:creationId xmlns:p14="http://schemas.microsoft.com/office/powerpoint/2010/main" val="18735216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088571" y="764373"/>
            <a:ext cx="7461069" cy="1293028"/>
          </a:xfrm>
        </p:spPr>
        <p:txBody>
          <a:bodyPr>
            <a:normAutofit fontScale="90000"/>
          </a:bodyPr>
          <a:lstStyle/>
          <a:p>
            <a:r>
              <a:rPr lang="en-US" sz="4400" dirty="0"/>
              <a:t>Data Governance Skills</a:t>
            </a:r>
          </a:p>
        </p:txBody>
      </p:sp>
      <p:sp>
        <p:nvSpPr>
          <p:cNvPr id="207875" name="Rectangle 3"/>
          <p:cNvSpPr>
            <a:spLocks noGrp="1" noChangeAspect="1" noChangeArrowheads="1"/>
          </p:cNvSpPr>
          <p:nvPr>
            <p:ph idx="1"/>
          </p:nvPr>
        </p:nvSpPr>
        <p:spPr/>
        <p:txBody>
          <a:bodyPr>
            <a:normAutofit fontScale="92500" lnSpcReduction="20000"/>
          </a:bodyPr>
          <a:lstStyle/>
          <a:p>
            <a:r>
              <a:rPr lang="en-US" b="1" dirty="0"/>
              <a:t>Policy Implementation: </a:t>
            </a:r>
            <a:r>
              <a:rPr lang="en-US" dirty="0"/>
              <a:t>The ability to develop, apply, and communicate institutional and departmental policies that are specific to the area that the steward governs and work to incorporate university level initiatives with system capabilities, business processes, and data best practices.</a:t>
            </a:r>
          </a:p>
          <a:p>
            <a:pPr lvl="0"/>
            <a:r>
              <a:rPr lang="en-US" b="1" dirty="0"/>
              <a:t>Process Definition &amp; Change Management: </a:t>
            </a:r>
            <a:r>
              <a:rPr lang="en-US" dirty="0"/>
              <a:t>The ability to understand, define, and document processes as they relate to the data, both at the transactional and aggregate reporting level, using processes to support and inform university and departmental policies; coupled with the ability to understand and facilitate when change is necessary in order to ensure quality data (may include documentation and training).</a:t>
            </a:r>
          </a:p>
          <a:p>
            <a:pPr lvl="0"/>
            <a:r>
              <a:rPr lang="en-US" b="1" dirty="0"/>
              <a:t>Problem Solving: </a:t>
            </a:r>
            <a:r>
              <a:rPr lang="en-US" dirty="0"/>
              <a:t>The ability to understand the root cause of data issues requires an understanding of the associated problems and the ability to follow data from its source to the data consumer, using this understanding to devise solutions. </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41</a:t>
            </a:fld>
            <a:endParaRPr lang="en-US" altLang="en-US"/>
          </a:p>
        </p:txBody>
      </p:sp>
    </p:spTree>
    <p:extLst>
      <p:ext uri="{BB962C8B-B14F-4D97-AF65-F5344CB8AC3E}">
        <p14:creationId xmlns:p14="http://schemas.microsoft.com/office/powerpoint/2010/main" val="28305913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553029" y="764373"/>
            <a:ext cx="6996611" cy="1293028"/>
          </a:xfrm>
        </p:spPr>
        <p:txBody>
          <a:bodyPr>
            <a:normAutofit fontScale="90000"/>
          </a:bodyPr>
          <a:lstStyle/>
          <a:p>
            <a:r>
              <a:rPr lang="en-US" sz="4400" dirty="0"/>
              <a:t>Data Governance Skills</a:t>
            </a:r>
          </a:p>
        </p:txBody>
      </p:sp>
      <p:sp>
        <p:nvSpPr>
          <p:cNvPr id="207875" name="Rectangle 3"/>
          <p:cNvSpPr>
            <a:spLocks noGrp="1" noChangeAspect="1" noChangeArrowheads="1"/>
          </p:cNvSpPr>
          <p:nvPr>
            <p:ph idx="1"/>
          </p:nvPr>
        </p:nvSpPr>
        <p:spPr/>
        <p:txBody>
          <a:bodyPr>
            <a:normAutofit fontScale="92500" lnSpcReduction="20000"/>
          </a:bodyPr>
          <a:lstStyle/>
          <a:p>
            <a:pPr lvl="0"/>
            <a:r>
              <a:rPr lang="en-US" b="1" dirty="0"/>
              <a:t>Communication &amp; Relationship Management: </a:t>
            </a:r>
            <a:r>
              <a:rPr lang="en-US" dirty="0"/>
              <a:t>Data Stewards must maintain relationships with numerous data stakeholders across the university and communicate business process changes that may affect other modules/systems or aggregate reporting relating to specific data elements. The ability to communicate well with individuals and groups, both in writing and verbally—and with both business and technical colleagues—is essential in conducting good data stewardship. In support of this, Data Stewards should have the ability to successfully facilitate meetings, reviews, and working sessions.</a:t>
            </a:r>
          </a:p>
          <a:p>
            <a:pPr lvl="0"/>
            <a:r>
              <a:rPr lang="en-US" b="1" dirty="0"/>
              <a:t>Human Resource Management:</a:t>
            </a:r>
            <a:r>
              <a:rPr lang="en-US" dirty="0"/>
              <a:t> Data Stewards must recognize the skills and assign responsibilities required to successfully support data-driven processes in their departments, hiring those who can operate effectively in Data Custodian (Process Owners/User) roles and designing/designating appropriate data-related responsibilities for those reporting to them.</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42</a:t>
            </a:fld>
            <a:endParaRPr lang="en-US" altLang="en-US"/>
          </a:p>
        </p:txBody>
      </p:sp>
    </p:spTree>
    <p:extLst>
      <p:ext uri="{BB962C8B-B14F-4D97-AF65-F5344CB8AC3E}">
        <p14:creationId xmlns:p14="http://schemas.microsoft.com/office/powerpoint/2010/main" val="292752551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Skill Support for Responsibilities</a:t>
            </a:r>
          </a:p>
        </p:txBody>
      </p:sp>
      <p:graphicFrame>
        <p:nvGraphicFramePr>
          <p:cNvPr id="2" name="Content Placeholder 1">
            <a:extLst>
              <a:ext uri="{FF2B5EF4-FFF2-40B4-BE49-F238E27FC236}">
                <a16:creationId xmlns:a16="http://schemas.microsoft.com/office/drawing/2014/main" id="{916A6C05-7ABE-4C4E-9533-91B30014739E}"/>
              </a:ext>
            </a:extLst>
          </p:cNvPr>
          <p:cNvGraphicFramePr>
            <a:graphicFrameLocks noGrp="1"/>
          </p:cNvGraphicFramePr>
          <p:nvPr>
            <p:ph idx="1"/>
            <p:extLst>
              <p:ext uri="{D42A27DB-BD31-4B8C-83A1-F6EECF244321}">
                <p14:modId xmlns:p14="http://schemas.microsoft.com/office/powerpoint/2010/main" val="4254171397"/>
              </p:ext>
            </p:extLst>
          </p:nvPr>
        </p:nvGraphicFramePr>
        <p:xfrm>
          <a:off x="653144" y="2668893"/>
          <a:ext cx="7896496" cy="2630462"/>
        </p:xfrm>
        <a:graphic>
          <a:graphicData uri="http://schemas.openxmlformats.org/drawingml/2006/table">
            <a:tbl>
              <a:tblPr firstRow="1" firstCol="1" bandRow="1">
                <a:tableStyleId>{5C22544A-7EE6-4342-B048-85BDC9FD1C3A}</a:tableStyleId>
              </a:tblPr>
              <a:tblGrid>
                <a:gridCol w="3348804">
                  <a:extLst>
                    <a:ext uri="{9D8B030D-6E8A-4147-A177-3AD203B41FA5}">
                      <a16:colId xmlns:a16="http://schemas.microsoft.com/office/drawing/2014/main" val="3582051254"/>
                    </a:ext>
                  </a:extLst>
                </a:gridCol>
                <a:gridCol w="1191590">
                  <a:extLst>
                    <a:ext uri="{9D8B030D-6E8A-4147-A177-3AD203B41FA5}">
                      <a16:colId xmlns:a16="http://schemas.microsoft.com/office/drawing/2014/main" val="163250006"/>
                    </a:ext>
                  </a:extLst>
                </a:gridCol>
                <a:gridCol w="859230">
                  <a:extLst>
                    <a:ext uri="{9D8B030D-6E8A-4147-A177-3AD203B41FA5}">
                      <a16:colId xmlns:a16="http://schemas.microsoft.com/office/drawing/2014/main" val="1996591579"/>
                    </a:ext>
                  </a:extLst>
                </a:gridCol>
                <a:gridCol w="1002259">
                  <a:extLst>
                    <a:ext uri="{9D8B030D-6E8A-4147-A177-3AD203B41FA5}">
                      <a16:colId xmlns:a16="http://schemas.microsoft.com/office/drawing/2014/main" val="1457209457"/>
                    </a:ext>
                  </a:extLst>
                </a:gridCol>
                <a:gridCol w="1494613">
                  <a:extLst>
                    <a:ext uri="{9D8B030D-6E8A-4147-A177-3AD203B41FA5}">
                      <a16:colId xmlns:a16="http://schemas.microsoft.com/office/drawing/2014/main" val="1203837791"/>
                    </a:ext>
                  </a:extLst>
                </a:gridCol>
              </a:tblGrid>
              <a:tr h="369582">
                <a:tc>
                  <a:txBody>
                    <a:bodyPr/>
                    <a:lstStyle/>
                    <a:p>
                      <a:pPr marL="0" marR="0">
                        <a:spcBef>
                          <a:spcPts val="0"/>
                        </a:spcBef>
                        <a:spcAft>
                          <a:spcPts val="0"/>
                        </a:spcAft>
                      </a:pPr>
                      <a:r>
                        <a:rPr lang="en-US" sz="1600" dirty="0">
                          <a:effectLst/>
                        </a:rPr>
                        <a:t>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Definition</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dirty="0">
                          <a:effectLst/>
                        </a:rPr>
                        <a:t>Access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Quality</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dirty="0">
                          <a:effectLst/>
                        </a:rPr>
                        <a:t>Collaboration</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extLst>
                  <a:ext uri="{0D108BD9-81ED-4DB2-BD59-A6C34878D82A}">
                    <a16:rowId xmlns:a16="http://schemas.microsoft.com/office/drawing/2014/main" val="2795752141"/>
                  </a:ext>
                </a:extLst>
              </a:tr>
              <a:tr h="347025">
                <a:tc>
                  <a:txBody>
                    <a:bodyPr/>
                    <a:lstStyle/>
                    <a:p>
                      <a:pPr marL="0" marR="0">
                        <a:spcBef>
                          <a:spcPts val="0"/>
                        </a:spcBef>
                        <a:spcAft>
                          <a:spcPts val="0"/>
                        </a:spcAft>
                      </a:pPr>
                      <a:r>
                        <a:rPr lang="en-US" sz="1600">
                          <a:effectLst/>
                        </a:rPr>
                        <a:t>Policy Implementation</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extLst>
                  <a:ext uri="{0D108BD9-81ED-4DB2-BD59-A6C34878D82A}">
                    <a16:rowId xmlns:a16="http://schemas.microsoft.com/office/drawing/2014/main" val="991434406"/>
                  </a:ext>
                </a:extLst>
              </a:tr>
              <a:tr h="583250">
                <a:tc>
                  <a:txBody>
                    <a:bodyPr/>
                    <a:lstStyle/>
                    <a:p>
                      <a:pPr marL="0" marR="0">
                        <a:spcBef>
                          <a:spcPts val="0"/>
                        </a:spcBef>
                        <a:spcAft>
                          <a:spcPts val="0"/>
                        </a:spcAft>
                      </a:pPr>
                      <a:r>
                        <a:rPr lang="en-US" sz="1600" dirty="0">
                          <a:effectLst/>
                        </a:rPr>
                        <a:t>Process Definition &amp; Change Management</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extLst>
                  <a:ext uri="{0D108BD9-81ED-4DB2-BD59-A6C34878D82A}">
                    <a16:rowId xmlns:a16="http://schemas.microsoft.com/office/drawing/2014/main" val="674156308"/>
                  </a:ext>
                </a:extLst>
              </a:tr>
              <a:tr h="347025">
                <a:tc>
                  <a:txBody>
                    <a:bodyPr/>
                    <a:lstStyle/>
                    <a:p>
                      <a:pPr marL="0" marR="0">
                        <a:spcBef>
                          <a:spcPts val="0"/>
                        </a:spcBef>
                        <a:spcAft>
                          <a:spcPts val="0"/>
                        </a:spcAft>
                      </a:pPr>
                      <a:r>
                        <a:rPr lang="en-US" sz="1600">
                          <a:effectLst/>
                        </a:rPr>
                        <a:t>Problem Solving</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extLst>
                  <a:ext uri="{0D108BD9-81ED-4DB2-BD59-A6C34878D82A}">
                    <a16:rowId xmlns:a16="http://schemas.microsoft.com/office/drawing/2014/main" val="2398933096"/>
                  </a:ext>
                </a:extLst>
              </a:tr>
              <a:tr h="583250">
                <a:tc>
                  <a:txBody>
                    <a:bodyPr/>
                    <a:lstStyle/>
                    <a:p>
                      <a:pPr marL="0" marR="0">
                        <a:spcBef>
                          <a:spcPts val="0"/>
                        </a:spcBef>
                        <a:spcAft>
                          <a:spcPts val="0"/>
                        </a:spcAft>
                      </a:pPr>
                      <a:r>
                        <a:rPr lang="en-US" sz="1600">
                          <a:effectLst/>
                        </a:rPr>
                        <a:t>Communication &amp; Relationship Management</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 </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 </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extLst>
                  <a:ext uri="{0D108BD9-81ED-4DB2-BD59-A6C34878D82A}">
                    <a16:rowId xmlns:a16="http://schemas.microsoft.com/office/drawing/2014/main" val="4243532290"/>
                  </a:ext>
                </a:extLst>
              </a:tr>
              <a:tr h="347025">
                <a:tc>
                  <a:txBody>
                    <a:bodyPr/>
                    <a:lstStyle/>
                    <a:p>
                      <a:pPr marL="0" marR="0">
                        <a:spcBef>
                          <a:spcPts val="0"/>
                        </a:spcBef>
                        <a:spcAft>
                          <a:spcPts val="0"/>
                        </a:spcAft>
                      </a:pPr>
                      <a:r>
                        <a:rPr lang="en-US" sz="1600">
                          <a:effectLst/>
                        </a:rPr>
                        <a:t>HR Management</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 </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a:effectLst/>
                        </a:rPr>
                        <a:t>X</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tc>
                  <a:txBody>
                    <a:bodyPr/>
                    <a:lstStyle/>
                    <a:p>
                      <a:pPr marL="0" marR="0" algn="ctr">
                        <a:spcBef>
                          <a:spcPts val="0"/>
                        </a:spcBef>
                        <a:spcAft>
                          <a:spcPts val="0"/>
                        </a:spcAft>
                      </a:pPr>
                      <a:r>
                        <a:rPr lang="en-US" sz="1600" dirty="0">
                          <a:effectLst/>
                        </a:rPr>
                        <a:t>X</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400" marR="55400" marT="55400" marB="55400"/>
                </a:tc>
                <a:extLst>
                  <a:ext uri="{0D108BD9-81ED-4DB2-BD59-A6C34878D82A}">
                    <a16:rowId xmlns:a16="http://schemas.microsoft.com/office/drawing/2014/main" val="2105051288"/>
                  </a:ext>
                </a:extLst>
              </a:tr>
            </a:tbl>
          </a:graphicData>
        </a:graphic>
      </p:graphicFrame>
      <p:sp>
        <p:nvSpPr>
          <p:cNvPr id="9" name="Slide Number Placeholder 8"/>
          <p:cNvSpPr>
            <a:spLocks noGrp="1"/>
          </p:cNvSpPr>
          <p:nvPr>
            <p:ph type="sldNum" sz="quarter" idx="12"/>
          </p:nvPr>
        </p:nvSpPr>
        <p:spPr/>
        <p:txBody>
          <a:bodyPr/>
          <a:lstStyle/>
          <a:p>
            <a:fld id="{38B94146-53D3-43A3-A8A5-4F843A23DE0D}" type="slidenum">
              <a:rPr lang="en-US" altLang="en-US" smtClean="0"/>
              <a:pPr/>
              <a:t>43</a:t>
            </a:fld>
            <a:endParaRPr lang="en-US" altLang="en-US"/>
          </a:p>
        </p:txBody>
      </p:sp>
    </p:spTree>
    <p:extLst>
      <p:ext uri="{BB962C8B-B14F-4D97-AF65-F5344CB8AC3E}">
        <p14:creationId xmlns:p14="http://schemas.microsoft.com/office/powerpoint/2010/main" val="97670607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Develop Definitions and Documentation</a:t>
            </a:r>
          </a:p>
        </p:txBody>
      </p:sp>
      <p:sp>
        <p:nvSpPr>
          <p:cNvPr id="207875" name="Rectangle 3"/>
          <p:cNvSpPr>
            <a:spLocks noGrp="1" noChangeAspect="1" noChangeArrowheads="1"/>
          </p:cNvSpPr>
          <p:nvPr>
            <p:ph idx="1"/>
          </p:nvPr>
        </p:nvSpPr>
        <p:spPr>
          <a:xfrm>
            <a:off x="822960" y="1946879"/>
            <a:ext cx="7543801" cy="4023360"/>
          </a:xfrm>
        </p:spPr>
        <p:txBody>
          <a:bodyPr>
            <a:normAutofit/>
          </a:bodyPr>
          <a:lstStyle/>
          <a:p>
            <a:r>
              <a:rPr lang="en-US" dirty="0"/>
              <a:t>Validation definition (e.g. STV% tables)</a:t>
            </a:r>
          </a:p>
          <a:p>
            <a:r>
              <a:rPr lang="en-US" dirty="0"/>
              <a:t>Business concept definitions (e.g. what is an FTE?)</a:t>
            </a:r>
          </a:p>
          <a:p>
            <a:r>
              <a:rPr lang="en-US" dirty="0"/>
              <a:t>Access mechanisms (transparency in what drives access)</a:t>
            </a:r>
          </a:p>
          <a:p>
            <a:r>
              <a:rPr lang="en-US" dirty="0"/>
              <a:t>Data life cycle activities are vetted and planned for</a:t>
            </a:r>
          </a:p>
          <a:p>
            <a:pPr marL="635508" lvl="1" indent="-342900"/>
            <a:r>
              <a:rPr lang="en-US" dirty="0"/>
              <a:t>Access</a:t>
            </a:r>
          </a:p>
          <a:p>
            <a:pPr marL="635508" lvl="1" indent="-342900"/>
            <a:r>
              <a:rPr lang="en-US" dirty="0"/>
              <a:t>Training</a:t>
            </a:r>
          </a:p>
          <a:p>
            <a:pPr marL="635508" lvl="1" indent="-342900"/>
            <a:r>
              <a:rPr lang="en-US" dirty="0"/>
              <a:t>Administrative Process Owner Role</a:t>
            </a:r>
          </a:p>
          <a:p>
            <a:pPr marL="635508" lvl="1" indent="-342900"/>
            <a:r>
              <a:rPr lang="en-US" dirty="0"/>
              <a:t>Documentation</a:t>
            </a:r>
          </a:p>
          <a:p>
            <a:pPr marL="635508" lvl="1" indent="-342900"/>
            <a:r>
              <a:rPr lang="en-US" dirty="0"/>
              <a:t>Reporting</a:t>
            </a:r>
          </a:p>
          <a:p>
            <a:pPr marL="635508" lvl="1" indent="-342900"/>
            <a:r>
              <a:rPr lang="en-US" dirty="0"/>
              <a:t>Implications and Interrelational Nature</a:t>
            </a:r>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44</a:t>
            </a:fld>
            <a:endParaRPr lang="en-US" altLang="en-US"/>
          </a:p>
        </p:txBody>
      </p:sp>
      <p:pic>
        <p:nvPicPr>
          <p:cNvPr id="6" name="Picture 5" descr="\\file4\committees\Data Integrity Committee-[ComID00583]\Collaboration\lifecycle-management.png">
            <a:extLst>
              <a:ext uri="{FF2B5EF4-FFF2-40B4-BE49-F238E27FC236}">
                <a16:creationId xmlns:a16="http://schemas.microsoft.com/office/drawing/2014/main" id="{E9A8971C-D945-4B3D-86F3-188888A6D9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6350" y="3934278"/>
            <a:ext cx="1828800" cy="1828800"/>
          </a:xfrm>
          <a:prstGeom prst="rect">
            <a:avLst/>
          </a:prstGeom>
          <a:noFill/>
          <a:ln>
            <a:noFill/>
          </a:ln>
        </p:spPr>
      </p:pic>
      <p:sp>
        <p:nvSpPr>
          <p:cNvPr id="2" name="TextBox 1">
            <a:extLst>
              <a:ext uri="{FF2B5EF4-FFF2-40B4-BE49-F238E27FC236}">
                <a16:creationId xmlns:a16="http://schemas.microsoft.com/office/drawing/2014/main" id="{76428B50-5FF4-43BA-8BFB-F65C8E20E3AD}"/>
              </a:ext>
            </a:extLst>
          </p:cNvPr>
          <p:cNvSpPr txBox="1"/>
          <p:nvPr/>
        </p:nvSpPr>
        <p:spPr>
          <a:xfrm>
            <a:off x="969717" y="6063575"/>
            <a:ext cx="6000751" cy="261610"/>
          </a:xfrm>
          <a:prstGeom prst="rect">
            <a:avLst/>
          </a:prstGeom>
          <a:noFill/>
        </p:spPr>
        <p:txBody>
          <a:bodyPr wrap="square" rtlCol="0">
            <a:spAutoFit/>
          </a:bodyPr>
          <a:lstStyle/>
          <a:p>
            <a:r>
              <a:rPr lang="en-US" sz="1100" dirty="0"/>
              <a:t>Graphic obtained from https://www.spirion.com/data-lifecycle-management/</a:t>
            </a:r>
          </a:p>
        </p:txBody>
      </p:sp>
    </p:spTree>
    <p:extLst>
      <p:ext uri="{BB962C8B-B14F-4D97-AF65-F5344CB8AC3E}">
        <p14:creationId xmlns:p14="http://schemas.microsoft.com/office/powerpoint/2010/main" val="14262977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Lessons Learned</a:t>
            </a:r>
          </a:p>
        </p:txBody>
      </p:sp>
      <p:sp>
        <p:nvSpPr>
          <p:cNvPr id="200707" name="Rectangle 3"/>
          <p:cNvSpPr>
            <a:spLocks noGrp="1" noChangeArrowheads="1"/>
          </p:cNvSpPr>
          <p:nvPr>
            <p:ph type="subTitle" idx="1"/>
          </p:nvPr>
        </p:nvSpPr>
        <p:spPr/>
        <p:txBody>
          <a:bodyPr/>
          <a:lstStyle/>
          <a:p>
            <a:r>
              <a:rPr lang="en-US" dirty="0"/>
              <a:t>Keep the spark going and fan the flame</a:t>
            </a:r>
          </a:p>
        </p:txBody>
      </p:sp>
    </p:spTree>
    <p:extLst>
      <p:ext uri="{BB962C8B-B14F-4D97-AF65-F5344CB8AC3E}">
        <p14:creationId xmlns:p14="http://schemas.microsoft.com/office/powerpoint/2010/main" val="3608105364"/>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Challenges</a:t>
            </a:r>
          </a:p>
        </p:txBody>
      </p:sp>
      <p:sp>
        <p:nvSpPr>
          <p:cNvPr id="207875" name="Rectangle 3"/>
          <p:cNvSpPr>
            <a:spLocks noGrp="1" noChangeAspect="1" noChangeArrowheads="1"/>
          </p:cNvSpPr>
          <p:nvPr>
            <p:ph idx="1"/>
          </p:nvPr>
        </p:nvSpPr>
        <p:spPr/>
        <p:txBody>
          <a:bodyPr>
            <a:normAutofit/>
          </a:bodyPr>
          <a:lstStyle/>
          <a:p>
            <a:endParaRPr lang="en-US" dirty="0"/>
          </a:p>
          <a:p>
            <a:endParaRPr lang="en-US" dirty="0"/>
          </a:p>
          <a:p>
            <a:r>
              <a:rPr lang="en-US" dirty="0"/>
              <a:t>Overwhelming</a:t>
            </a:r>
          </a:p>
          <a:p>
            <a:r>
              <a:rPr lang="en-US" dirty="0"/>
              <a:t>Priorities</a:t>
            </a:r>
          </a:p>
          <a:p>
            <a:r>
              <a:rPr lang="en-US" dirty="0"/>
              <a:t>Buy-in</a:t>
            </a:r>
          </a:p>
          <a:p>
            <a:r>
              <a:rPr lang="en-US" dirty="0"/>
              <a:t>Resources</a:t>
            </a:r>
          </a:p>
          <a:p>
            <a:pPr marL="544068" lvl="1" indent="-342900"/>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46</a:t>
            </a:fld>
            <a:endParaRPr lang="en-US" altLang="en-US"/>
          </a:p>
        </p:txBody>
      </p:sp>
      <p:sp>
        <p:nvSpPr>
          <p:cNvPr id="10" name="TextBox 9">
            <a:extLst>
              <a:ext uri="{FF2B5EF4-FFF2-40B4-BE49-F238E27FC236}">
                <a16:creationId xmlns:a16="http://schemas.microsoft.com/office/drawing/2014/main" id="{F35E2FFD-4609-4BF1-B425-0CE0F96EFC30}"/>
              </a:ext>
            </a:extLst>
          </p:cNvPr>
          <p:cNvSpPr txBox="1"/>
          <p:nvPr/>
        </p:nvSpPr>
        <p:spPr>
          <a:xfrm>
            <a:off x="947138" y="6097311"/>
            <a:ext cx="6000751" cy="261610"/>
          </a:xfrm>
          <a:prstGeom prst="rect">
            <a:avLst/>
          </a:prstGeom>
          <a:noFill/>
        </p:spPr>
        <p:txBody>
          <a:bodyPr wrap="square" rtlCol="0">
            <a:spAutoFit/>
          </a:bodyPr>
          <a:lstStyle/>
          <a:p>
            <a:r>
              <a:rPr lang="en-US" sz="1100" dirty="0"/>
              <a:t>Business vector created by </a:t>
            </a:r>
            <a:r>
              <a:rPr lang="en-US" sz="1100" dirty="0" err="1"/>
              <a:t>freepik</a:t>
            </a:r>
            <a:r>
              <a:rPr lang="en-US" sz="1100" dirty="0"/>
              <a:t> - www.freepik.com</a:t>
            </a:r>
          </a:p>
        </p:txBody>
      </p:sp>
      <p:pic>
        <p:nvPicPr>
          <p:cNvPr id="5" name="Picture 4">
            <a:extLst>
              <a:ext uri="{FF2B5EF4-FFF2-40B4-BE49-F238E27FC236}">
                <a16:creationId xmlns:a16="http://schemas.microsoft.com/office/drawing/2014/main" id="{8E1AA2B8-C99B-4E43-BE1F-17AD9E43A6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99" b="5808"/>
          <a:stretch/>
        </p:blipFill>
        <p:spPr>
          <a:xfrm>
            <a:off x="3245648" y="2040354"/>
            <a:ext cx="5121112" cy="3727875"/>
          </a:xfrm>
          <a:prstGeom prst="rect">
            <a:avLst/>
          </a:prstGeom>
        </p:spPr>
      </p:pic>
    </p:spTree>
    <p:extLst>
      <p:ext uri="{BB962C8B-B14F-4D97-AF65-F5344CB8AC3E}">
        <p14:creationId xmlns:p14="http://schemas.microsoft.com/office/powerpoint/2010/main" val="41104744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Overwhelming</a:t>
            </a:r>
          </a:p>
        </p:txBody>
      </p:sp>
      <p:sp>
        <p:nvSpPr>
          <p:cNvPr id="207875" name="Rectangle 3"/>
          <p:cNvSpPr>
            <a:spLocks noGrp="1" noChangeAspect="1" noChangeArrowheads="1"/>
          </p:cNvSpPr>
          <p:nvPr>
            <p:ph idx="1"/>
          </p:nvPr>
        </p:nvSpPr>
        <p:spPr/>
        <p:txBody>
          <a:bodyPr>
            <a:normAutofit/>
          </a:bodyPr>
          <a:lstStyle/>
          <a:p>
            <a:endParaRPr lang="en-US" dirty="0"/>
          </a:p>
          <a:p>
            <a:r>
              <a:rPr lang="en-US" dirty="0"/>
              <a:t>Starting from scratch</a:t>
            </a:r>
          </a:p>
          <a:p>
            <a:pPr lvl="1"/>
            <a:r>
              <a:rPr lang="en-US" dirty="0"/>
              <a:t>Who?</a:t>
            </a:r>
          </a:p>
          <a:p>
            <a:pPr lvl="1"/>
            <a:r>
              <a:rPr lang="en-US" dirty="0"/>
              <a:t>What?</a:t>
            </a:r>
          </a:p>
          <a:p>
            <a:pPr lvl="1"/>
            <a:r>
              <a:rPr lang="en-US" dirty="0"/>
              <a:t>How?</a:t>
            </a:r>
          </a:p>
          <a:p>
            <a:r>
              <a:rPr lang="en-US" dirty="0"/>
              <a:t>Who starts the process?</a:t>
            </a:r>
          </a:p>
          <a:p>
            <a:r>
              <a:rPr lang="en-US" dirty="0"/>
              <a:t>Who should be leading?</a:t>
            </a:r>
          </a:p>
          <a:p>
            <a:r>
              <a:rPr lang="en-US" dirty="0"/>
              <a:t>How do you begin to address the many things ignored or put on back burner for decades?</a:t>
            </a:r>
          </a:p>
          <a:p>
            <a:pPr marL="544068" lvl="1" indent="-342900"/>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47</a:t>
            </a:fld>
            <a:endParaRPr lang="en-US" altLang="en-US"/>
          </a:p>
        </p:txBody>
      </p:sp>
      <p:pic>
        <p:nvPicPr>
          <p:cNvPr id="3" name="Picture 2">
            <a:extLst>
              <a:ext uri="{FF2B5EF4-FFF2-40B4-BE49-F238E27FC236}">
                <a16:creationId xmlns:a16="http://schemas.microsoft.com/office/drawing/2014/main" id="{405F8D1E-9FE0-4724-B87D-CEABD4E372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67" r="74889" b="50000"/>
          <a:stretch/>
        </p:blipFill>
        <p:spPr>
          <a:xfrm>
            <a:off x="6322797" y="2820108"/>
            <a:ext cx="1594556" cy="1583266"/>
          </a:xfrm>
          <a:prstGeom prst="rect">
            <a:avLst/>
          </a:prstGeom>
        </p:spPr>
      </p:pic>
      <p:sp>
        <p:nvSpPr>
          <p:cNvPr id="10" name="TextBox 9">
            <a:extLst>
              <a:ext uri="{FF2B5EF4-FFF2-40B4-BE49-F238E27FC236}">
                <a16:creationId xmlns:a16="http://schemas.microsoft.com/office/drawing/2014/main" id="{4ECBB505-56B3-4B69-841B-9035EB103185}"/>
              </a:ext>
            </a:extLst>
          </p:cNvPr>
          <p:cNvSpPr txBox="1"/>
          <p:nvPr/>
        </p:nvSpPr>
        <p:spPr>
          <a:xfrm>
            <a:off x="947138" y="6097311"/>
            <a:ext cx="6000751" cy="261610"/>
          </a:xfrm>
          <a:prstGeom prst="rect">
            <a:avLst/>
          </a:prstGeom>
          <a:noFill/>
        </p:spPr>
        <p:txBody>
          <a:bodyPr wrap="square" rtlCol="0">
            <a:spAutoFit/>
          </a:bodyPr>
          <a:lstStyle/>
          <a:p>
            <a:r>
              <a:rPr lang="en-US" sz="1100" dirty="0"/>
              <a:t>Business vector created by </a:t>
            </a:r>
            <a:r>
              <a:rPr lang="en-US" sz="1100" dirty="0" err="1"/>
              <a:t>macrovector_official</a:t>
            </a:r>
            <a:r>
              <a:rPr lang="en-US" sz="1100" dirty="0"/>
              <a:t> - www.freepik.com</a:t>
            </a:r>
          </a:p>
        </p:txBody>
      </p:sp>
    </p:spTree>
    <p:extLst>
      <p:ext uri="{BB962C8B-B14F-4D97-AF65-F5344CB8AC3E}">
        <p14:creationId xmlns:p14="http://schemas.microsoft.com/office/powerpoint/2010/main" val="387658354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Overwhelming</a:t>
            </a:r>
          </a:p>
        </p:txBody>
      </p:sp>
      <p:sp>
        <p:nvSpPr>
          <p:cNvPr id="207875" name="Rectangle 3"/>
          <p:cNvSpPr>
            <a:spLocks noGrp="1" noChangeAspect="1" noChangeArrowheads="1"/>
          </p:cNvSpPr>
          <p:nvPr>
            <p:ph idx="1"/>
          </p:nvPr>
        </p:nvSpPr>
        <p:spPr/>
        <p:txBody>
          <a:bodyPr>
            <a:normAutofit fontScale="92500" lnSpcReduction="20000"/>
          </a:bodyPr>
          <a:lstStyle/>
          <a:p>
            <a:r>
              <a:rPr lang="en-US" dirty="0"/>
              <a:t>Who starts the process?</a:t>
            </a:r>
          </a:p>
          <a:p>
            <a:pPr lvl="1"/>
            <a:r>
              <a:rPr lang="en-US" dirty="0"/>
              <a:t>Anyone can!</a:t>
            </a:r>
          </a:p>
          <a:p>
            <a:pPr lvl="1"/>
            <a:r>
              <a:rPr lang="en-US" dirty="0"/>
              <a:t>Find like-minded people (e.g. IT, Institutional Effectiveness, Functional area leaders), it could be anyone</a:t>
            </a:r>
          </a:p>
          <a:p>
            <a:pPr lvl="1"/>
            <a:r>
              <a:rPr lang="en-US" dirty="0"/>
              <a:t>Will need a voice with access to administration</a:t>
            </a:r>
          </a:p>
          <a:p>
            <a:r>
              <a:rPr lang="en-US" dirty="0"/>
              <a:t>Who should be leading?</a:t>
            </a:r>
          </a:p>
          <a:p>
            <a:pPr lvl="1"/>
            <a:r>
              <a:rPr lang="en-US" dirty="0"/>
              <a:t>Someone with a passion</a:t>
            </a:r>
          </a:p>
          <a:p>
            <a:pPr lvl="1"/>
            <a:r>
              <a:rPr lang="en-US" dirty="0"/>
              <a:t>Someone with adequate time for strategic planning</a:t>
            </a:r>
          </a:p>
          <a:p>
            <a:pPr lvl="1"/>
            <a:r>
              <a:rPr lang="en-US" dirty="0"/>
              <a:t>Someone with communication and coordination skills</a:t>
            </a:r>
          </a:p>
          <a:p>
            <a:pPr lvl="1"/>
            <a:r>
              <a:rPr lang="en-US" dirty="0"/>
              <a:t>Someone who can represent agenda across campus</a:t>
            </a:r>
          </a:p>
          <a:p>
            <a:pPr lvl="1"/>
            <a:r>
              <a:rPr lang="en-US" dirty="0"/>
              <a:t>Share the responsibilities across any subcommittees &amp; workgroups</a:t>
            </a:r>
          </a:p>
          <a:p>
            <a:pPr marL="368300" indent="-342900"/>
            <a:r>
              <a:rPr lang="en-US" dirty="0"/>
              <a:t>How do you begin to address the many things ignored or put on back burner for decades?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48</a:t>
            </a:fld>
            <a:endParaRPr lang="en-US" altLang="en-US"/>
          </a:p>
        </p:txBody>
      </p:sp>
    </p:spTree>
    <p:extLst>
      <p:ext uri="{BB962C8B-B14F-4D97-AF65-F5344CB8AC3E}">
        <p14:creationId xmlns:p14="http://schemas.microsoft.com/office/powerpoint/2010/main" val="410136258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Priorities</a:t>
            </a:r>
          </a:p>
        </p:txBody>
      </p:sp>
      <p:sp>
        <p:nvSpPr>
          <p:cNvPr id="207875" name="Rectangle 3"/>
          <p:cNvSpPr>
            <a:spLocks noGrp="1" noChangeAspect="1" noChangeArrowheads="1"/>
          </p:cNvSpPr>
          <p:nvPr>
            <p:ph idx="1"/>
          </p:nvPr>
        </p:nvSpPr>
        <p:spPr/>
        <p:txBody>
          <a:bodyPr>
            <a:normAutofit lnSpcReduction="10000"/>
          </a:bodyPr>
          <a:lstStyle/>
          <a:p>
            <a:r>
              <a:rPr lang="en-US" dirty="0"/>
              <a:t>How is scope determined?</a:t>
            </a:r>
          </a:p>
          <a:p>
            <a:r>
              <a:rPr lang="en-US" dirty="0"/>
              <a:t>How do you even know what the issues are?</a:t>
            </a:r>
          </a:p>
          <a:p>
            <a:r>
              <a:rPr lang="en-US" dirty="0"/>
              <a:t>Who determines priorities?</a:t>
            </a:r>
          </a:p>
          <a:p>
            <a:r>
              <a:rPr lang="en-US" dirty="0"/>
              <a:t>What comes first?</a:t>
            </a:r>
          </a:p>
          <a:p>
            <a:pPr lvl="1"/>
            <a:r>
              <a:rPr lang="en-US" dirty="0"/>
              <a:t>What could be an easy win?</a:t>
            </a:r>
          </a:p>
          <a:p>
            <a:pPr lvl="1"/>
            <a:r>
              <a:rPr lang="en-US" dirty="0"/>
              <a:t>Which house is on fire?</a:t>
            </a:r>
          </a:p>
          <a:p>
            <a:pPr lvl="1"/>
            <a:r>
              <a:rPr lang="en-US" dirty="0"/>
              <a:t>How is workload/participation distributed?</a:t>
            </a:r>
          </a:p>
          <a:p>
            <a:r>
              <a:rPr lang="en-US" dirty="0"/>
              <a:t>How to coordinate priorities between</a:t>
            </a:r>
          </a:p>
          <a:p>
            <a:pPr lvl="1"/>
            <a:r>
              <a:rPr lang="en-US" dirty="0"/>
              <a:t>Committee(s)?</a:t>
            </a:r>
          </a:p>
          <a:p>
            <a:pPr lvl="1"/>
            <a:r>
              <a:rPr lang="en-US" dirty="0"/>
              <a:t>Departments?</a:t>
            </a:r>
          </a:p>
          <a:p>
            <a:pPr lvl="1"/>
            <a:r>
              <a:rPr lang="en-US" dirty="0"/>
              <a:t>Individuals?</a:t>
            </a:r>
          </a:p>
          <a:p>
            <a:pPr marL="544068" lvl="1" indent="-342900"/>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49</a:t>
            </a:fld>
            <a:endParaRPr lang="en-US" altLang="en-US"/>
          </a:p>
        </p:txBody>
      </p:sp>
      <p:pic>
        <p:nvPicPr>
          <p:cNvPr id="3" name="Picture 2">
            <a:extLst>
              <a:ext uri="{FF2B5EF4-FFF2-40B4-BE49-F238E27FC236}">
                <a16:creationId xmlns:a16="http://schemas.microsoft.com/office/drawing/2014/main" id="{D9872CE4-6265-4B17-B00F-2D9EF3C4BF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420"/>
          <a:stretch/>
        </p:blipFill>
        <p:spPr>
          <a:xfrm>
            <a:off x="6687792" y="2992844"/>
            <a:ext cx="1746306" cy="1494492"/>
          </a:xfrm>
          <a:prstGeom prst="rect">
            <a:avLst/>
          </a:prstGeom>
        </p:spPr>
      </p:pic>
      <p:sp>
        <p:nvSpPr>
          <p:cNvPr id="10" name="TextBox 9">
            <a:extLst>
              <a:ext uri="{FF2B5EF4-FFF2-40B4-BE49-F238E27FC236}">
                <a16:creationId xmlns:a16="http://schemas.microsoft.com/office/drawing/2014/main" id="{5B43C8D6-97EB-47E2-A4E7-024116233AC3}"/>
              </a:ext>
            </a:extLst>
          </p:cNvPr>
          <p:cNvSpPr txBox="1"/>
          <p:nvPr/>
        </p:nvSpPr>
        <p:spPr>
          <a:xfrm>
            <a:off x="947138" y="6097311"/>
            <a:ext cx="6000751" cy="261610"/>
          </a:xfrm>
          <a:prstGeom prst="rect">
            <a:avLst/>
          </a:prstGeom>
          <a:noFill/>
        </p:spPr>
        <p:txBody>
          <a:bodyPr wrap="square" rtlCol="0">
            <a:spAutoFit/>
          </a:bodyPr>
          <a:lstStyle/>
          <a:p>
            <a:r>
              <a:rPr lang="en-US" sz="1100" dirty="0"/>
              <a:t>Template vector created by </a:t>
            </a:r>
            <a:r>
              <a:rPr lang="en-US" sz="1100" dirty="0" err="1"/>
              <a:t>pikisuperstar</a:t>
            </a:r>
            <a:r>
              <a:rPr lang="en-US" sz="1100" dirty="0"/>
              <a:t> - www.freepik.com</a:t>
            </a:r>
          </a:p>
        </p:txBody>
      </p:sp>
    </p:spTree>
    <p:extLst>
      <p:ext uri="{BB962C8B-B14F-4D97-AF65-F5344CB8AC3E}">
        <p14:creationId xmlns:p14="http://schemas.microsoft.com/office/powerpoint/2010/main" val="24269256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1611" y="2298981"/>
            <a:ext cx="2759932" cy="2286000"/>
          </a:xfrm>
        </p:spPr>
        <p:txBody>
          <a:bodyPr>
            <a:noAutofit/>
            <a:scene3d>
              <a:camera prst="orthographicFront">
                <a:rot lat="0" lon="0" rev="0"/>
              </a:camera>
              <a:lightRig rig="threePt" dir="t"/>
            </a:scene3d>
          </a:bodyPr>
          <a:lstStyle/>
          <a:p>
            <a:pPr algn="ctr"/>
            <a:r>
              <a:rPr lang="en-US" sz="4400" dirty="0"/>
              <a:t>Agenda</a:t>
            </a:r>
          </a:p>
        </p:txBody>
      </p:sp>
      <p:sp>
        <p:nvSpPr>
          <p:cNvPr id="2" name="Content Placeholder 1"/>
          <p:cNvSpPr>
            <a:spLocks noGrp="1"/>
          </p:cNvSpPr>
          <p:nvPr>
            <p:ph idx="1"/>
          </p:nvPr>
        </p:nvSpPr>
        <p:spPr/>
        <p:txBody>
          <a:bodyPr/>
          <a:lstStyle/>
          <a:p>
            <a:pPr marL="342900" indent="-342900">
              <a:buFont typeface="Wingdings" charset="2"/>
              <a:buAutoNum type="arabicPlain"/>
            </a:pPr>
            <a:endParaRPr lang="en-US" dirty="0">
              <a:ln w="0" cmpd="sng">
                <a:noFill/>
              </a:ln>
            </a:endParaRPr>
          </a:p>
          <a:p>
            <a:pPr marL="342900" indent="-342900">
              <a:buFont typeface="Wingdings" charset="2"/>
              <a:buAutoNum type="arabicPlain"/>
            </a:pPr>
            <a:endParaRPr lang="en-US" dirty="0">
              <a:ln w="0" cmpd="sng">
                <a:noFill/>
              </a:ln>
            </a:endParaRPr>
          </a:p>
          <a:p>
            <a:pPr marL="342900" indent="-342900">
              <a:buFont typeface="Wingdings" charset="2"/>
              <a:buAutoNum type="arabicPlain"/>
            </a:pPr>
            <a:r>
              <a:rPr lang="en-US" dirty="0">
                <a:ln w="0" cmpd="sng">
                  <a:noFill/>
                </a:ln>
              </a:rPr>
              <a:t>The Before State</a:t>
            </a:r>
          </a:p>
          <a:p>
            <a:pPr marL="342900" indent="-342900">
              <a:buFont typeface="Wingdings" charset="2"/>
              <a:buAutoNum type="arabicPlain"/>
            </a:pPr>
            <a:r>
              <a:rPr lang="en-US" dirty="0">
                <a:ln w="0" cmpd="sng">
                  <a:noFill/>
                </a:ln>
              </a:rPr>
              <a:t>Timeline/History</a:t>
            </a:r>
          </a:p>
          <a:p>
            <a:pPr marL="342900" indent="-342900">
              <a:buFont typeface="Wingdings" charset="2"/>
              <a:buAutoNum type="arabicPlain"/>
            </a:pPr>
            <a:r>
              <a:rPr lang="en-US" dirty="0">
                <a:ln w="0" cmpd="sng">
                  <a:noFill/>
                </a:ln>
              </a:rPr>
              <a:t>The Current State</a:t>
            </a:r>
          </a:p>
          <a:p>
            <a:pPr marL="342900" indent="-342900">
              <a:buFont typeface="Wingdings" charset="2"/>
              <a:buAutoNum type="arabicPlain"/>
            </a:pPr>
            <a:r>
              <a:rPr lang="en-US" dirty="0">
                <a:ln w="0" cmpd="sng">
                  <a:noFill/>
                </a:ln>
              </a:rPr>
              <a:t>Best Practices</a:t>
            </a:r>
          </a:p>
          <a:p>
            <a:pPr marL="342900" indent="-342900">
              <a:buFont typeface="Wingdings" charset="2"/>
              <a:buAutoNum type="arabicPlain"/>
            </a:pPr>
            <a:r>
              <a:rPr lang="en-US" dirty="0">
                <a:ln w="0" cmpd="sng">
                  <a:noFill/>
                </a:ln>
              </a:rPr>
              <a:t>Lessons Learned</a:t>
            </a:r>
          </a:p>
          <a:p>
            <a:pPr marL="342900" indent="-342900">
              <a:buFont typeface="Wingdings" charset="2"/>
              <a:buAutoNum type="arabicPlain"/>
            </a:pPr>
            <a:r>
              <a:rPr lang="en-US" dirty="0">
                <a:ln w="0" cmpd="sng">
                  <a:noFill/>
                </a:ln>
              </a:rPr>
              <a:t>The Future State</a:t>
            </a:r>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a:t>
            </a:fld>
            <a:endParaRPr lang="en-US" altLang="en-US"/>
          </a:p>
        </p:txBody>
      </p:sp>
    </p:spTree>
    <p:extLst>
      <p:ext uri="{BB962C8B-B14F-4D97-AF65-F5344CB8AC3E}">
        <p14:creationId xmlns:p14="http://schemas.microsoft.com/office/powerpoint/2010/main" val="85624191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Priorities</a:t>
            </a:r>
          </a:p>
        </p:txBody>
      </p:sp>
      <p:sp>
        <p:nvSpPr>
          <p:cNvPr id="207875" name="Rectangle 3"/>
          <p:cNvSpPr>
            <a:spLocks noGrp="1" noChangeAspect="1" noChangeArrowheads="1"/>
          </p:cNvSpPr>
          <p:nvPr>
            <p:ph idx="1"/>
          </p:nvPr>
        </p:nvSpPr>
        <p:spPr/>
        <p:txBody>
          <a:bodyPr>
            <a:normAutofit fontScale="92500" lnSpcReduction="20000"/>
          </a:bodyPr>
          <a:lstStyle/>
          <a:p>
            <a:r>
              <a:rPr lang="en-US" dirty="0"/>
              <a:t>How is scope determined?</a:t>
            </a:r>
          </a:p>
          <a:p>
            <a:pPr lvl="1"/>
            <a:r>
              <a:rPr lang="en-US" dirty="0"/>
              <a:t>Shared data (validation, bio/demo) vs solely owned</a:t>
            </a:r>
          </a:p>
          <a:p>
            <a:pPr lvl="1"/>
            <a:r>
              <a:rPr lang="en-US" dirty="0"/>
              <a:t>Shared processes (when data moves from one department to another)</a:t>
            </a:r>
          </a:p>
          <a:p>
            <a:r>
              <a:rPr lang="en-US" dirty="0"/>
              <a:t>How do you even know what the issues are?</a:t>
            </a:r>
          </a:p>
          <a:p>
            <a:pPr lvl="1"/>
            <a:r>
              <a:rPr lang="en-US" dirty="0"/>
              <a:t>Issues often raised, but put on back burner for decades</a:t>
            </a:r>
          </a:p>
          <a:p>
            <a:pPr lvl="1"/>
            <a:r>
              <a:rPr lang="en-US" dirty="0"/>
              <a:t>Functional support</a:t>
            </a:r>
          </a:p>
          <a:p>
            <a:pPr lvl="1"/>
            <a:r>
              <a:rPr lang="en-US" dirty="0"/>
              <a:t>Existing data owners/stewards</a:t>
            </a:r>
          </a:p>
          <a:p>
            <a:r>
              <a:rPr lang="en-US" dirty="0"/>
              <a:t>Who determines priorities?</a:t>
            </a:r>
          </a:p>
          <a:p>
            <a:pPr lvl="1"/>
            <a:r>
              <a:rPr lang="en-US" dirty="0"/>
              <a:t>Appropriate representation allows balanced prioritization, including</a:t>
            </a:r>
          </a:p>
          <a:p>
            <a:pPr lvl="2"/>
            <a:r>
              <a:rPr lang="en-US" dirty="0"/>
              <a:t>Functional users</a:t>
            </a:r>
          </a:p>
          <a:p>
            <a:pPr lvl="2"/>
            <a:r>
              <a:rPr lang="en-US" dirty="0"/>
              <a:t>Administrators</a:t>
            </a:r>
          </a:p>
          <a:p>
            <a:pPr lvl="2"/>
            <a:r>
              <a:rPr lang="en-US" dirty="0"/>
              <a:t>IT</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50</a:t>
            </a:fld>
            <a:endParaRPr lang="en-US" altLang="en-US"/>
          </a:p>
        </p:txBody>
      </p:sp>
    </p:spTree>
    <p:extLst>
      <p:ext uri="{BB962C8B-B14F-4D97-AF65-F5344CB8AC3E}">
        <p14:creationId xmlns:p14="http://schemas.microsoft.com/office/powerpoint/2010/main" val="125119185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Priorities</a:t>
            </a:r>
          </a:p>
        </p:txBody>
      </p:sp>
      <p:sp>
        <p:nvSpPr>
          <p:cNvPr id="207875" name="Rectangle 3"/>
          <p:cNvSpPr>
            <a:spLocks noGrp="1" noChangeAspect="1" noChangeArrowheads="1"/>
          </p:cNvSpPr>
          <p:nvPr>
            <p:ph idx="1"/>
          </p:nvPr>
        </p:nvSpPr>
        <p:spPr/>
        <p:txBody>
          <a:bodyPr>
            <a:normAutofit fontScale="85000" lnSpcReduction="20000"/>
          </a:bodyPr>
          <a:lstStyle/>
          <a:p>
            <a:r>
              <a:rPr lang="en-US" dirty="0"/>
              <a:t>What comes first?</a:t>
            </a:r>
          </a:p>
          <a:p>
            <a:pPr lvl="1"/>
            <a:r>
              <a:rPr lang="en-US" dirty="0"/>
              <a:t>Accreditation</a:t>
            </a:r>
          </a:p>
          <a:p>
            <a:pPr lvl="1"/>
            <a:r>
              <a:rPr lang="en-US" dirty="0"/>
              <a:t>Compliance</a:t>
            </a:r>
          </a:p>
          <a:p>
            <a:pPr lvl="1"/>
            <a:r>
              <a:rPr lang="en-US" dirty="0"/>
              <a:t>Analytics </a:t>
            </a:r>
          </a:p>
          <a:p>
            <a:pPr lvl="1"/>
            <a:r>
              <a:rPr lang="en-US" dirty="0"/>
              <a:t>Cleaning dirty data or bad data sources</a:t>
            </a:r>
          </a:p>
          <a:p>
            <a:pPr lvl="1"/>
            <a:r>
              <a:rPr lang="en-US" dirty="0"/>
              <a:t>Number of constituents impacted</a:t>
            </a:r>
          </a:p>
          <a:p>
            <a:pPr lvl="1"/>
            <a:r>
              <a:rPr lang="en-US" dirty="0"/>
              <a:t>Other considerations</a:t>
            </a:r>
          </a:p>
          <a:p>
            <a:pPr lvl="2"/>
            <a:r>
              <a:rPr lang="en-US" dirty="0"/>
              <a:t>Easy wins</a:t>
            </a:r>
          </a:p>
          <a:p>
            <a:pPr lvl="2"/>
            <a:r>
              <a:rPr lang="en-US" dirty="0"/>
              <a:t>Finishing projects</a:t>
            </a:r>
          </a:p>
          <a:p>
            <a:pPr lvl="2"/>
            <a:r>
              <a:rPr lang="en-US" dirty="0"/>
              <a:t>Identify projects that can be completed in stages</a:t>
            </a:r>
          </a:p>
          <a:p>
            <a:pPr lvl="2"/>
            <a:r>
              <a:rPr lang="en-US" dirty="0"/>
              <a:t>Which house is on fire?</a:t>
            </a:r>
          </a:p>
          <a:p>
            <a:pPr lvl="2"/>
            <a:r>
              <a:rPr lang="en-US" dirty="0"/>
              <a:t>How is workload/participation distributed?</a:t>
            </a:r>
          </a:p>
          <a:p>
            <a:r>
              <a:rPr lang="en-US" dirty="0"/>
              <a:t>How to coordinate priorities between committees, departments, and individuals?</a:t>
            </a:r>
          </a:p>
          <a:p>
            <a:pPr lvl="1"/>
            <a:r>
              <a:rPr lang="en-US" dirty="0"/>
              <a:t>No easy answers</a:t>
            </a:r>
          </a:p>
          <a:p>
            <a:pPr lvl="1"/>
            <a:r>
              <a:rPr lang="en-US" dirty="0"/>
              <a:t>The same individuals involved in many projects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51</a:t>
            </a:fld>
            <a:endParaRPr lang="en-US" altLang="en-US"/>
          </a:p>
        </p:txBody>
      </p:sp>
    </p:spTree>
    <p:extLst>
      <p:ext uri="{BB962C8B-B14F-4D97-AF65-F5344CB8AC3E}">
        <p14:creationId xmlns:p14="http://schemas.microsoft.com/office/powerpoint/2010/main" val="3170959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Buy-In</a:t>
            </a:r>
          </a:p>
        </p:txBody>
      </p:sp>
      <p:sp>
        <p:nvSpPr>
          <p:cNvPr id="207875" name="Rectangle 3"/>
          <p:cNvSpPr>
            <a:spLocks noGrp="1" noChangeAspect="1" noChangeArrowheads="1"/>
          </p:cNvSpPr>
          <p:nvPr>
            <p:ph idx="1"/>
          </p:nvPr>
        </p:nvSpPr>
        <p:spPr/>
        <p:txBody>
          <a:bodyPr>
            <a:normAutofit/>
          </a:bodyPr>
          <a:lstStyle/>
          <a:p>
            <a:r>
              <a:rPr lang="en-US" dirty="0"/>
              <a:t>How do we excite people?</a:t>
            </a:r>
          </a:p>
          <a:p>
            <a:r>
              <a:rPr lang="en-US" dirty="0"/>
              <a:t>How do we spread the word?</a:t>
            </a:r>
          </a:p>
          <a:p>
            <a:r>
              <a:rPr lang="en-US" dirty="0"/>
              <a:t>How do we ensure follow-through?</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52</a:t>
            </a:fld>
            <a:endParaRPr lang="en-US" altLang="en-US"/>
          </a:p>
        </p:txBody>
      </p:sp>
      <p:pic>
        <p:nvPicPr>
          <p:cNvPr id="3" name="Picture 2">
            <a:extLst>
              <a:ext uri="{FF2B5EF4-FFF2-40B4-BE49-F238E27FC236}">
                <a16:creationId xmlns:a16="http://schemas.microsoft.com/office/drawing/2014/main" id="{C0B80C04-BC64-4444-B98B-513CF6C28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647" y="3501167"/>
            <a:ext cx="6110113" cy="2444045"/>
          </a:xfrm>
          <a:prstGeom prst="rect">
            <a:avLst/>
          </a:prstGeom>
        </p:spPr>
      </p:pic>
      <p:sp>
        <p:nvSpPr>
          <p:cNvPr id="10" name="TextBox 9">
            <a:extLst>
              <a:ext uri="{FF2B5EF4-FFF2-40B4-BE49-F238E27FC236}">
                <a16:creationId xmlns:a16="http://schemas.microsoft.com/office/drawing/2014/main" id="{66F43852-74A4-4564-8A31-5AB8123C59D2}"/>
              </a:ext>
            </a:extLst>
          </p:cNvPr>
          <p:cNvSpPr txBox="1"/>
          <p:nvPr/>
        </p:nvSpPr>
        <p:spPr>
          <a:xfrm>
            <a:off x="947138" y="6097311"/>
            <a:ext cx="6000751" cy="261610"/>
          </a:xfrm>
          <a:prstGeom prst="rect">
            <a:avLst/>
          </a:prstGeom>
          <a:noFill/>
        </p:spPr>
        <p:txBody>
          <a:bodyPr wrap="square" rtlCol="0">
            <a:spAutoFit/>
          </a:bodyPr>
          <a:lstStyle/>
          <a:p>
            <a:r>
              <a:rPr lang="en-US" sz="1100" dirty="0"/>
              <a:t>Banner vector created by </a:t>
            </a:r>
            <a:r>
              <a:rPr lang="en-US" sz="1100" dirty="0" err="1"/>
              <a:t>katemangostar</a:t>
            </a:r>
            <a:r>
              <a:rPr lang="en-US" sz="1100" dirty="0"/>
              <a:t> - www.freepik.com</a:t>
            </a:r>
          </a:p>
        </p:txBody>
      </p:sp>
    </p:spTree>
    <p:extLst>
      <p:ext uri="{BB962C8B-B14F-4D97-AF65-F5344CB8AC3E}">
        <p14:creationId xmlns:p14="http://schemas.microsoft.com/office/powerpoint/2010/main" val="190704070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Buy-In</a:t>
            </a:r>
          </a:p>
        </p:txBody>
      </p:sp>
      <p:sp>
        <p:nvSpPr>
          <p:cNvPr id="207875" name="Rectangle 3"/>
          <p:cNvSpPr>
            <a:spLocks noGrp="1" noChangeAspect="1" noChangeArrowheads="1"/>
          </p:cNvSpPr>
          <p:nvPr>
            <p:ph idx="1"/>
          </p:nvPr>
        </p:nvSpPr>
        <p:spPr/>
        <p:txBody>
          <a:bodyPr>
            <a:normAutofit fontScale="77500" lnSpcReduction="20000"/>
          </a:bodyPr>
          <a:lstStyle/>
          <a:p>
            <a:r>
              <a:rPr lang="en-US" dirty="0"/>
              <a:t>Excite participants</a:t>
            </a:r>
          </a:p>
          <a:p>
            <a:pPr lvl="1"/>
            <a:r>
              <a:rPr lang="en-US" dirty="0"/>
              <a:t>Deliver quick wins</a:t>
            </a:r>
          </a:p>
          <a:p>
            <a:pPr lvl="1"/>
            <a:r>
              <a:rPr lang="en-US" dirty="0"/>
              <a:t>Solve their problems</a:t>
            </a:r>
          </a:p>
          <a:p>
            <a:pPr lvl="1"/>
            <a:r>
              <a:rPr lang="en-US" dirty="0"/>
              <a:t>Facilitate cross-silo discussions</a:t>
            </a:r>
          </a:p>
          <a:p>
            <a:pPr lvl="1"/>
            <a:r>
              <a:rPr lang="en-US" dirty="0"/>
              <a:t>Don’t become a choke point unless necessary</a:t>
            </a:r>
          </a:p>
          <a:p>
            <a:r>
              <a:rPr lang="en-US" dirty="0"/>
              <a:t>Messaging</a:t>
            </a:r>
          </a:p>
          <a:p>
            <a:pPr lvl="1"/>
            <a:r>
              <a:rPr lang="en-US" dirty="0"/>
              <a:t>Involve different data roles in committee(s) and workgroups</a:t>
            </a:r>
          </a:p>
          <a:p>
            <a:pPr lvl="1"/>
            <a:r>
              <a:rPr lang="en-US" dirty="0"/>
              <a:t>Develop documentation and transparency</a:t>
            </a:r>
          </a:p>
          <a:p>
            <a:pPr lvl="1"/>
            <a:r>
              <a:rPr lang="en-US" dirty="0"/>
              <a:t>Make concepts part of daily discussion with process owners and users</a:t>
            </a:r>
          </a:p>
          <a:p>
            <a:r>
              <a:rPr lang="en-US" dirty="0"/>
              <a:t>Follow-through</a:t>
            </a:r>
          </a:p>
          <a:p>
            <a:pPr lvl="1"/>
            <a:r>
              <a:rPr lang="en-US" dirty="0"/>
              <a:t>Revisit to note progress on individual projects</a:t>
            </a:r>
          </a:p>
          <a:p>
            <a:pPr lvl="1"/>
            <a:r>
              <a:rPr lang="en-US" dirty="0"/>
              <a:t>Audits/Reporting</a:t>
            </a:r>
          </a:p>
          <a:p>
            <a:pPr lvl="1"/>
            <a:r>
              <a:rPr lang="en-US" dirty="0"/>
              <a:t>Written policy where applicable</a:t>
            </a:r>
          </a:p>
          <a:p>
            <a:pPr lvl="1"/>
            <a:r>
              <a:rPr lang="en-US" dirty="0"/>
              <a:t>Progress reports (annual or quarterly) for committee(s) and workgroups</a:t>
            </a:r>
          </a:p>
          <a:p>
            <a:pPr lvl="1"/>
            <a:r>
              <a:rPr lang="en-US" dirty="0"/>
              <a:t>Instill accountability into the process (for data produced/managed)</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53</a:t>
            </a:fld>
            <a:endParaRPr lang="en-US" altLang="en-US"/>
          </a:p>
        </p:txBody>
      </p:sp>
    </p:spTree>
    <p:extLst>
      <p:ext uri="{BB962C8B-B14F-4D97-AF65-F5344CB8AC3E}">
        <p14:creationId xmlns:p14="http://schemas.microsoft.com/office/powerpoint/2010/main" val="101040802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Resources</a:t>
            </a:r>
          </a:p>
        </p:txBody>
      </p:sp>
      <p:sp>
        <p:nvSpPr>
          <p:cNvPr id="207875" name="Rectangle 3"/>
          <p:cNvSpPr>
            <a:spLocks noGrp="1" noChangeAspect="1" noChangeArrowheads="1"/>
          </p:cNvSpPr>
          <p:nvPr>
            <p:ph idx="1"/>
          </p:nvPr>
        </p:nvSpPr>
        <p:spPr/>
        <p:txBody>
          <a:bodyPr>
            <a:normAutofit/>
          </a:bodyPr>
          <a:lstStyle/>
          <a:p>
            <a:r>
              <a:rPr lang="en-US" dirty="0"/>
              <a:t>How much time will this take?</a:t>
            </a:r>
          </a:p>
          <a:p>
            <a:pPr lvl="1"/>
            <a:r>
              <a:rPr lang="en-US" dirty="0"/>
              <a:t>To form?</a:t>
            </a:r>
          </a:p>
          <a:p>
            <a:pPr lvl="1"/>
            <a:r>
              <a:rPr lang="en-US" dirty="0"/>
              <a:t>To maintain?</a:t>
            </a:r>
          </a:p>
          <a:p>
            <a:pPr lvl="1"/>
            <a:r>
              <a:rPr lang="en-US" dirty="0"/>
              <a:t>To train?</a:t>
            </a:r>
          </a:p>
          <a:p>
            <a:r>
              <a:rPr lang="en-US" dirty="0"/>
              <a:t>Are financial resources necessary?</a:t>
            </a:r>
          </a:p>
          <a:p>
            <a:r>
              <a:rPr lang="en-US" dirty="0"/>
              <a:t>What tech resources are necessary?</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54</a:t>
            </a:fld>
            <a:endParaRPr lang="en-US" altLang="en-US"/>
          </a:p>
        </p:txBody>
      </p:sp>
      <p:pic>
        <p:nvPicPr>
          <p:cNvPr id="3" name="Picture 2">
            <a:extLst>
              <a:ext uri="{FF2B5EF4-FFF2-40B4-BE49-F238E27FC236}">
                <a16:creationId xmlns:a16="http://schemas.microsoft.com/office/drawing/2014/main" id="{976E7352-11E7-45D8-B2BA-54BBFB1A4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200" y="4544228"/>
            <a:ext cx="1426464" cy="1426464"/>
          </a:xfrm>
          <a:prstGeom prst="rect">
            <a:avLst/>
          </a:prstGeom>
        </p:spPr>
      </p:pic>
      <p:sp>
        <p:nvSpPr>
          <p:cNvPr id="10" name="TextBox 9">
            <a:extLst>
              <a:ext uri="{FF2B5EF4-FFF2-40B4-BE49-F238E27FC236}">
                <a16:creationId xmlns:a16="http://schemas.microsoft.com/office/drawing/2014/main" id="{AB50020F-1965-4003-879F-E050663A9EA4}"/>
              </a:ext>
            </a:extLst>
          </p:cNvPr>
          <p:cNvSpPr txBox="1"/>
          <p:nvPr/>
        </p:nvSpPr>
        <p:spPr>
          <a:xfrm>
            <a:off x="947138" y="6097311"/>
            <a:ext cx="7462225" cy="261610"/>
          </a:xfrm>
          <a:prstGeom prst="rect">
            <a:avLst/>
          </a:prstGeom>
          <a:noFill/>
        </p:spPr>
        <p:txBody>
          <a:bodyPr wrap="square" rtlCol="0">
            <a:spAutoFit/>
          </a:bodyPr>
          <a:lstStyle/>
          <a:p>
            <a:r>
              <a:rPr lang="en-US" sz="1100" dirty="0"/>
              <a:t>Business card vector created by </a:t>
            </a:r>
            <a:r>
              <a:rPr lang="en-US" sz="1100" dirty="0" err="1"/>
              <a:t>macrovector</a:t>
            </a:r>
            <a:r>
              <a:rPr lang="en-US" sz="1100" dirty="0"/>
              <a:t> - www.freepik.com, Calendar vector created by </a:t>
            </a:r>
            <a:r>
              <a:rPr lang="en-US" sz="1100" dirty="0" err="1"/>
              <a:t>photoroyalty</a:t>
            </a:r>
            <a:r>
              <a:rPr lang="en-US" sz="1100" dirty="0"/>
              <a:t> - www.freepik.com</a:t>
            </a:r>
          </a:p>
        </p:txBody>
      </p:sp>
      <p:pic>
        <p:nvPicPr>
          <p:cNvPr id="5" name="Picture 4">
            <a:extLst>
              <a:ext uri="{FF2B5EF4-FFF2-40B4-BE49-F238E27FC236}">
                <a16:creationId xmlns:a16="http://schemas.microsoft.com/office/drawing/2014/main" id="{AA321B6D-A085-4BD4-BBF3-1561DC2C21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01" t="25124" r="50000" b="50000"/>
          <a:stretch/>
        </p:blipFill>
        <p:spPr>
          <a:xfrm>
            <a:off x="3906237" y="4548999"/>
            <a:ext cx="1377244" cy="1421693"/>
          </a:xfrm>
          <a:prstGeom prst="rect">
            <a:avLst/>
          </a:prstGeom>
        </p:spPr>
      </p:pic>
      <p:pic>
        <p:nvPicPr>
          <p:cNvPr id="7" name="Picture 6">
            <a:extLst>
              <a:ext uri="{FF2B5EF4-FFF2-40B4-BE49-F238E27FC236}">
                <a16:creationId xmlns:a16="http://schemas.microsoft.com/office/drawing/2014/main" id="{51C06B21-0210-42EA-9F8D-B3E9F62F19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02" t="50000" r="49999" b="25124"/>
          <a:stretch/>
        </p:blipFill>
        <p:spPr>
          <a:xfrm>
            <a:off x="6989515" y="4548999"/>
            <a:ext cx="1377244" cy="1421693"/>
          </a:xfrm>
          <a:prstGeom prst="rect">
            <a:avLst/>
          </a:prstGeom>
        </p:spPr>
      </p:pic>
    </p:spTree>
    <p:extLst>
      <p:ext uri="{BB962C8B-B14F-4D97-AF65-F5344CB8AC3E}">
        <p14:creationId xmlns:p14="http://schemas.microsoft.com/office/powerpoint/2010/main" val="29344577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Resources</a:t>
            </a:r>
          </a:p>
        </p:txBody>
      </p:sp>
      <p:sp>
        <p:nvSpPr>
          <p:cNvPr id="207875" name="Rectangle 3"/>
          <p:cNvSpPr>
            <a:spLocks noGrp="1" noChangeAspect="1" noChangeArrowheads="1"/>
          </p:cNvSpPr>
          <p:nvPr>
            <p:ph idx="1"/>
          </p:nvPr>
        </p:nvSpPr>
        <p:spPr/>
        <p:txBody>
          <a:bodyPr>
            <a:normAutofit fontScale="85000" lnSpcReduction="10000"/>
          </a:bodyPr>
          <a:lstStyle/>
          <a:p>
            <a:r>
              <a:rPr lang="en-US" dirty="0"/>
              <a:t>Time</a:t>
            </a:r>
          </a:p>
          <a:p>
            <a:pPr lvl="1"/>
            <a:r>
              <a:rPr lang="en-US" dirty="0"/>
              <a:t>Formation/Structure—Be prepared to move slowly and change</a:t>
            </a:r>
          </a:p>
          <a:p>
            <a:pPr lvl="2"/>
            <a:r>
              <a:rPr lang="en-US" dirty="0"/>
              <a:t>It takes time to generate interest</a:t>
            </a:r>
          </a:p>
          <a:p>
            <a:pPr lvl="2"/>
            <a:r>
              <a:rPr lang="en-US" dirty="0"/>
              <a:t>It takes time to gain approval</a:t>
            </a:r>
          </a:p>
          <a:p>
            <a:pPr lvl="2"/>
            <a:r>
              <a:rPr lang="en-US" dirty="0"/>
              <a:t>It takes time to decide on scope and structure</a:t>
            </a:r>
          </a:p>
          <a:p>
            <a:pPr lvl="1"/>
            <a:r>
              <a:rPr lang="en-US" dirty="0"/>
              <a:t>Maintenance—Be prepared to make space in schedule</a:t>
            </a:r>
          </a:p>
          <a:p>
            <a:pPr lvl="2"/>
            <a:r>
              <a:rPr lang="en-US" dirty="0"/>
              <a:t>Leadership consumes time</a:t>
            </a:r>
          </a:p>
          <a:p>
            <a:pPr lvl="2"/>
            <a:r>
              <a:rPr lang="en-US" dirty="0"/>
              <a:t>Individuals may participate in several committee(s) and workgroups</a:t>
            </a:r>
          </a:p>
          <a:p>
            <a:pPr lvl="2"/>
            <a:r>
              <a:rPr lang="en-US" dirty="0"/>
              <a:t>One more source of projects</a:t>
            </a:r>
          </a:p>
          <a:p>
            <a:pPr lvl="1"/>
            <a:r>
              <a:rPr lang="en-US" dirty="0"/>
              <a:t>Training—Be prepared…</a:t>
            </a:r>
          </a:p>
          <a:p>
            <a:pPr lvl="2"/>
            <a:r>
              <a:rPr lang="en-US" dirty="0"/>
              <a:t>Training and Best Practices documentation takes time to develop</a:t>
            </a:r>
          </a:p>
          <a:p>
            <a:pPr lvl="2"/>
            <a:r>
              <a:rPr lang="en-US" dirty="0"/>
              <a:t>Training materials must be constantly adjusted as things change</a:t>
            </a:r>
          </a:p>
          <a:p>
            <a:pPr lvl="2"/>
            <a:r>
              <a:rPr lang="en-US" dirty="0"/>
              <a:t>Takes time for both trainer/materials development and those being trained</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55</a:t>
            </a:fld>
            <a:endParaRPr lang="en-US" altLang="en-US"/>
          </a:p>
        </p:txBody>
      </p:sp>
    </p:spTree>
    <p:extLst>
      <p:ext uri="{BB962C8B-B14F-4D97-AF65-F5344CB8AC3E}">
        <p14:creationId xmlns:p14="http://schemas.microsoft.com/office/powerpoint/2010/main" val="131097627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Resources</a:t>
            </a:r>
          </a:p>
        </p:txBody>
      </p:sp>
      <p:sp>
        <p:nvSpPr>
          <p:cNvPr id="207875" name="Rectangle 3"/>
          <p:cNvSpPr>
            <a:spLocks noGrp="1" noChangeAspect="1" noChangeArrowheads="1"/>
          </p:cNvSpPr>
          <p:nvPr>
            <p:ph idx="1"/>
          </p:nvPr>
        </p:nvSpPr>
        <p:spPr/>
        <p:txBody>
          <a:bodyPr>
            <a:normAutofit fontScale="85000" lnSpcReduction="10000"/>
          </a:bodyPr>
          <a:lstStyle/>
          <a:p>
            <a:r>
              <a:rPr lang="en-US" dirty="0"/>
              <a:t>Money</a:t>
            </a:r>
          </a:p>
          <a:p>
            <a:pPr lvl="1"/>
            <a:r>
              <a:rPr lang="en-US" dirty="0"/>
              <a:t>None needed, some is helpful</a:t>
            </a:r>
          </a:p>
          <a:p>
            <a:pPr lvl="1"/>
            <a:r>
              <a:rPr lang="en-US" dirty="0"/>
              <a:t>Software (e.g. data definition management, address standardization, project management, other identified needs)</a:t>
            </a:r>
          </a:p>
          <a:p>
            <a:pPr lvl="1"/>
            <a:r>
              <a:rPr lang="en-US" dirty="0"/>
              <a:t>Celebrations (e.g. project completions, good data awards)</a:t>
            </a:r>
          </a:p>
          <a:p>
            <a:pPr lvl="1"/>
            <a:r>
              <a:rPr lang="en-US" dirty="0"/>
              <a:t>FTE: could your institution benefit from a full-time employee or whole department dedicated to data governance?</a:t>
            </a:r>
          </a:p>
          <a:p>
            <a:r>
              <a:rPr lang="en-US" dirty="0"/>
              <a:t>Technical</a:t>
            </a:r>
          </a:p>
          <a:p>
            <a:pPr lvl="1"/>
            <a:r>
              <a:rPr lang="en-US" dirty="0"/>
              <a:t>Shared documentation</a:t>
            </a:r>
          </a:p>
          <a:p>
            <a:pPr lvl="1"/>
            <a:r>
              <a:rPr lang="en-US" dirty="0"/>
              <a:t>Website</a:t>
            </a:r>
          </a:p>
          <a:p>
            <a:pPr lvl="1"/>
            <a:r>
              <a:rPr lang="en-US" dirty="0"/>
              <a:t>Message appropriate for audience</a:t>
            </a:r>
          </a:p>
          <a:p>
            <a:pPr lvl="1"/>
            <a:r>
              <a:rPr lang="en-US" dirty="0"/>
              <a:t>Training platforms</a:t>
            </a:r>
          </a:p>
          <a:p>
            <a:pPr lvl="1"/>
            <a:r>
              <a:rPr lang="en-US" dirty="0"/>
              <a:t>Query data in aggregate (e.g. has this code every been used)/report writing</a:t>
            </a:r>
          </a:p>
          <a:p>
            <a:pPr lvl="1"/>
            <a:r>
              <a:rPr lang="en-US" dirty="0"/>
              <a:t>Resources related to new standards, new software, </a:t>
            </a:r>
            <a:r>
              <a:rPr lang="en-US" dirty="0" err="1"/>
              <a:t>etc</a:t>
            </a:r>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56</a:t>
            </a:fld>
            <a:endParaRPr lang="en-US" altLang="en-US"/>
          </a:p>
        </p:txBody>
      </p:sp>
    </p:spTree>
    <p:extLst>
      <p:ext uri="{BB962C8B-B14F-4D97-AF65-F5344CB8AC3E}">
        <p14:creationId xmlns:p14="http://schemas.microsoft.com/office/powerpoint/2010/main" val="273935915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Future State</a:t>
            </a:r>
          </a:p>
        </p:txBody>
      </p:sp>
      <p:sp>
        <p:nvSpPr>
          <p:cNvPr id="200707" name="Rectangle 3"/>
          <p:cNvSpPr>
            <a:spLocks noGrp="1" noChangeArrowheads="1"/>
          </p:cNvSpPr>
          <p:nvPr>
            <p:ph type="subTitle" idx="1"/>
          </p:nvPr>
        </p:nvSpPr>
        <p:spPr/>
        <p:txBody>
          <a:bodyPr/>
          <a:lstStyle/>
          <a:p>
            <a:r>
              <a:rPr lang="en-US" dirty="0"/>
              <a:t>Our vision for the future—A Blaze of Data Governance</a:t>
            </a:r>
          </a:p>
        </p:txBody>
      </p:sp>
    </p:spTree>
    <p:extLst>
      <p:ext uri="{BB962C8B-B14F-4D97-AF65-F5344CB8AC3E}">
        <p14:creationId xmlns:p14="http://schemas.microsoft.com/office/powerpoint/2010/main" val="1722347288"/>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en-US" sz="4400" dirty="0"/>
              <a:t>Vision for the Future</a:t>
            </a:r>
          </a:p>
        </p:txBody>
      </p:sp>
      <p:sp>
        <p:nvSpPr>
          <p:cNvPr id="234499" name="Rectangle 3"/>
          <p:cNvSpPr>
            <a:spLocks noGrp="1" noChangeAspect="1" noChangeArrowheads="1"/>
          </p:cNvSpPr>
          <p:nvPr>
            <p:ph idx="1"/>
          </p:nvPr>
        </p:nvSpPr>
        <p:spPr/>
        <p:txBody>
          <a:bodyPr>
            <a:normAutofit/>
          </a:bodyPr>
          <a:lstStyle/>
          <a:p>
            <a:r>
              <a:rPr lang="en-US" dirty="0"/>
              <a:t>Comprehensive data dictionary</a:t>
            </a:r>
          </a:p>
          <a:p>
            <a:r>
              <a:rPr lang="en-US" dirty="0"/>
              <a:t>Centralized resources &amp; training</a:t>
            </a:r>
          </a:p>
          <a:p>
            <a:pPr marL="635508" lvl="1" indent="-342900"/>
            <a:r>
              <a:rPr lang="en-US" dirty="0"/>
              <a:t>Best practices documents following the data life cycle</a:t>
            </a:r>
          </a:p>
          <a:p>
            <a:pPr marL="635508" lvl="1" indent="-342900"/>
            <a:r>
              <a:rPr lang="en-US" dirty="0"/>
              <a:t>Incorporating responsibilities &amp; skills in job descriptions</a:t>
            </a:r>
          </a:p>
          <a:p>
            <a:r>
              <a:rPr lang="en-US" dirty="0"/>
              <a:t>Multi-level buy-in</a:t>
            </a:r>
          </a:p>
          <a:p>
            <a:r>
              <a:rPr lang="en-US" dirty="0"/>
              <a:t>Improved communication &amp; support for decision making</a:t>
            </a:r>
          </a:p>
          <a:p>
            <a:r>
              <a:rPr lang="en-US" dirty="0"/>
              <a:t>Improved understanding of the connection between business process &amp; data</a:t>
            </a:r>
          </a:p>
          <a:p>
            <a:r>
              <a:rPr lang="en-US" dirty="0"/>
              <a:t>Monetary Resources (software and FTE)</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58</a:t>
            </a:fld>
            <a:endParaRPr lang="en-US" altLang="en-US"/>
          </a:p>
        </p:txBody>
      </p:sp>
      <p:pic>
        <p:nvPicPr>
          <p:cNvPr id="3" name="Picture 2">
            <a:extLst>
              <a:ext uri="{FF2B5EF4-FFF2-40B4-BE49-F238E27FC236}">
                <a16:creationId xmlns:a16="http://schemas.microsoft.com/office/drawing/2014/main" id="{6DF6A6D4-6AF2-4E41-A314-8572DE384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969" y="5199017"/>
            <a:ext cx="1991394" cy="1448366"/>
          </a:xfrm>
          <a:prstGeom prst="rect">
            <a:avLst/>
          </a:prstGeom>
        </p:spPr>
      </p:pic>
      <p:sp>
        <p:nvSpPr>
          <p:cNvPr id="10" name="TextBox 9">
            <a:extLst>
              <a:ext uri="{FF2B5EF4-FFF2-40B4-BE49-F238E27FC236}">
                <a16:creationId xmlns:a16="http://schemas.microsoft.com/office/drawing/2014/main" id="{80701BD5-EFDE-4949-AB55-38BB47327698}"/>
              </a:ext>
            </a:extLst>
          </p:cNvPr>
          <p:cNvSpPr txBox="1"/>
          <p:nvPr/>
        </p:nvSpPr>
        <p:spPr>
          <a:xfrm>
            <a:off x="947138" y="6097311"/>
            <a:ext cx="7462225" cy="261610"/>
          </a:xfrm>
          <a:prstGeom prst="rect">
            <a:avLst/>
          </a:prstGeom>
          <a:noFill/>
        </p:spPr>
        <p:txBody>
          <a:bodyPr wrap="square" rtlCol="0">
            <a:spAutoFit/>
          </a:bodyPr>
          <a:lstStyle/>
          <a:p>
            <a:r>
              <a:rPr lang="en-US" sz="1100" dirty="0"/>
              <a:t>Background vector created by rawpixel.com - www.freepik.com</a:t>
            </a:r>
          </a:p>
        </p:txBody>
      </p:sp>
    </p:spTree>
    <p:extLst>
      <p:ext uri="{BB962C8B-B14F-4D97-AF65-F5344CB8AC3E}">
        <p14:creationId xmlns:p14="http://schemas.microsoft.com/office/powerpoint/2010/main" val="184734155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fontScale="90000"/>
          </a:bodyPr>
          <a:lstStyle/>
          <a:p>
            <a:r>
              <a:rPr lang="en-US" sz="4400" dirty="0"/>
              <a:t>References/Resources</a:t>
            </a:r>
          </a:p>
        </p:txBody>
      </p:sp>
      <p:sp>
        <p:nvSpPr>
          <p:cNvPr id="234499" name="Rectangle 3"/>
          <p:cNvSpPr>
            <a:spLocks noGrp="1" noChangeAspect="1" noChangeArrowheads="1"/>
          </p:cNvSpPr>
          <p:nvPr>
            <p:ph idx="1"/>
          </p:nvPr>
        </p:nvSpPr>
        <p:spPr/>
        <p:txBody>
          <a:bodyPr>
            <a:normAutofit fontScale="85000" lnSpcReduction="20000"/>
          </a:bodyPr>
          <a:lstStyle/>
          <a:p>
            <a:r>
              <a:rPr lang="en-US" dirty="0"/>
              <a:t>Educause—www.educause.edu</a:t>
            </a:r>
          </a:p>
          <a:p>
            <a:pPr lvl="1"/>
            <a:r>
              <a:rPr lang="en-US" dirty="0"/>
              <a:t>Paper: Establishing Data Stewardship Models</a:t>
            </a:r>
            <a:br>
              <a:rPr lang="en-US" dirty="0"/>
            </a:br>
            <a:r>
              <a:rPr lang="en-US" dirty="0"/>
              <a:t>(</a:t>
            </a:r>
            <a:r>
              <a:rPr lang="en-US" dirty="0">
                <a:hlinkClick r:id="rId3"/>
              </a:rPr>
              <a:t>https://library.educause.edu/resources/2015/12/establishing-data-stewardship-models</a:t>
            </a:r>
            <a:r>
              <a:rPr lang="en-US" dirty="0"/>
              <a:t>)</a:t>
            </a:r>
          </a:p>
          <a:p>
            <a:pPr lvl="1"/>
            <a:r>
              <a:rPr lang="en-US" dirty="0"/>
              <a:t>Library: Data Governance Topic</a:t>
            </a:r>
            <a:br>
              <a:rPr lang="en-US" dirty="0"/>
            </a:br>
            <a:r>
              <a:rPr lang="en-US" sz="1400" dirty="0"/>
              <a:t>(</a:t>
            </a:r>
            <a:r>
              <a:rPr lang="en-US" sz="1400" dirty="0">
                <a:hlinkClick r:id="rId4"/>
              </a:rPr>
              <a:t>https://library.educause.edu/topics/information-systems-and-services/data-governance</a:t>
            </a:r>
            <a:r>
              <a:rPr lang="en-US" sz="1400" dirty="0"/>
              <a:t>)</a:t>
            </a:r>
          </a:p>
          <a:p>
            <a:pPr lvl="1"/>
            <a:r>
              <a:rPr lang="en-US" dirty="0"/>
              <a:t>Paper: The Compelling Case for Data Governance</a:t>
            </a:r>
            <a:br>
              <a:rPr lang="en-US" dirty="0"/>
            </a:br>
            <a:r>
              <a:rPr lang="en-US" sz="1400" dirty="0"/>
              <a:t>(</a:t>
            </a:r>
            <a:r>
              <a:rPr lang="en-US" sz="1400" dirty="0">
                <a:hlinkClick r:id="rId5"/>
              </a:rPr>
              <a:t>https://library.educause.edu/resources/2015/3/the-compelling-case-for-data-governance</a:t>
            </a:r>
            <a:r>
              <a:rPr lang="en-US" sz="1400" dirty="0"/>
              <a:t>)</a:t>
            </a:r>
          </a:p>
          <a:p>
            <a:r>
              <a:rPr lang="en-US" dirty="0"/>
              <a:t>The Data Administration Newsletter—tdan.com</a:t>
            </a:r>
          </a:p>
          <a:p>
            <a:pPr lvl="1"/>
            <a:r>
              <a:rPr lang="en-US" dirty="0"/>
              <a:t>Non-Invasive Data Governance, Robert S. Seiner</a:t>
            </a:r>
            <a:r>
              <a:rPr lang="en-US" sz="1500" dirty="0"/>
              <a:t/>
            </a:r>
            <a:br>
              <a:rPr lang="en-US" sz="1500" dirty="0"/>
            </a:br>
            <a:r>
              <a:rPr lang="en-US" sz="1400" dirty="0"/>
              <a:t>(</a:t>
            </a:r>
            <a:r>
              <a:rPr lang="en-US" sz="1400" dirty="0">
                <a:hlinkClick r:id="rId6"/>
              </a:rPr>
              <a:t>http://tdan.com/what-is-non-invasive-data-governance/7354</a:t>
            </a:r>
            <a:r>
              <a:rPr lang="en-US" sz="1400" dirty="0"/>
              <a:t>)</a:t>
            </a:r>
          </a:p>
          <a:p>
            <a:pPr lvl="1"/>
            <a:r>
              <a:rPr lang="en-US" dirty="0"/>
              <a:t>Newsletters, Articles, Blogs, and more</a:t>
            </a:r>
          </a:p>
          <a:p>
            <a:r>
              <a:rPr lang="en-US" dirty="0"/>
              <a:t>idata—www.idatainc.com</a:t>
            </a:r>
          </a:p>
          <a:p>
            <a:pPr lvl="1"/>
            <a:r>
              <a:rPr lang="en-US" dirty="0"/>
              <a:t>Software (that we’d love to have)</a:t>
            </a:r>
          </a:p>
          <a:p>
            <a:pPr lvl="1"/>
            <a:r>
              <a:rPr lang="en-US" dirty="0"/>
              <a:t>Blog</a:t>
            </a:r>
            <a:br>
              <a:rPr lang="en-US" dirty="0"/>
            </a:br>
            <a:r>
              <a:rPr lang="en-US" sz="1400" dirty="0"/>
              <a:t>(</a:t>
            </a:r>
            <a:r>
              <a:rPr lang="en-US" sz="1400" dirty="0">
                <a:hlinkClick r:id="rId7"/>
              </a:rPr>
              <a:t>https://blog.idatainc.com/</a:t>
            </a:r>
            <a:r>
              <a:rPr lang="en-US" sz="1400" dirty="0"/>
              <a:t>)</a:t>
            </a:r>
          </a:p>
          <a:p>
            <a:pPr lvl="1"/>
            <a:r>
              <a:rPr lang="en-US" dirty="0"/>
              <a:t>On-demand webinars: Pragmatic Data Governance Series</a:t>
            </a:r>
            <a:br>
              <a:rPr lang="en-US" dirty="0"/>
            </a:br>
            <a:r>
              <a:rPr lang="en-US" sz="1400" dirty="0"/>
              <a:t>(</a:t>
            </a:r>
            <a:r>
              <a:rPr lang="en-US" sz="1400" dirty="0">
                <a:hlinkClick r:id="rId8"/>
              </a:rPr>
              <a:t>http://www.idatainc.com/recorded-webinars/</a:t>
            </a:r>
            <a:r>
              <a:rPr lang="en-US" sz="1400" dirty="0"/>
              <a:t>)</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59</a:t>
            </a:fld>
            <a:endParaRPr lang="en-US" altLang="en-US"/>
          </a:p>
        </p:txBody>
      </p:sp>
    </p:spTree>
    <p:extLst>
      <p:ext uri="{BB962C8B-B14F-4D97-AF65-F5344CB8AC3E}">
        <p14:creationId xmlns:p14="http://schemas.microsoft.com/office/powerpoint/2010/main" val="16473329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Before State</a:t>
            </a:r>
          </a:p>
        </p:txBody>
      </p:sp>
      <p:sp>
        <p:nvSpPr>
          <p:cNvPr id="200707" name="Rectangle 3"/>
          <p:cNvSpPr>
            <a:spLocks noGrp="1" noChangeArrowheads="1"/>
          </p:cNvSpPr>
          <p:nvPr>
            <p:ph type="subTitle" idx="1"/>
          </p:nvPr>
        </p:nvSpPr>
        <p:spPr/>
        <p:txBody>
          <a:bodyPr/>
          <a:lstStyle/>
          <a:p>
            <a:r>
              <a:rPr lang="en-US" dirty="0"/>
              <a:t>How it used to be—No warmth</a:t>
            </a:r>
          </a:p>
        </p:txBody>
      </p:sp>
    </p:spTree>
    <p:extLst>
      <p:ext uri="{BB962C8B-B14F-4D97-AF65-F5344CB8AC3E}">
        <p14:creationId xmlns:p14="http://schemas.microsoft.com/office/powerpoint/2010/main" val="3243922470"/>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fontScale="90000"/>
          </a:bodyPr>
          <a:lstStyle/>
          <a:p>
            <a:r>
              <a:rPr lang="en-US" sz="4400" dirty="0"/>
              <a:t>References/Resources</a:t>
            </a:r>
          </a:p>
        </p:txBody>
      </p:sp>
      <p:sp>
        <p:nvSpPr>
          <p:cNvPr id="234499" name="Rectangle 3"/>
          <p:cNvSpPr>
            <a:spLocks noGrp="1" noChangeAspect="1" noChangeArrowheads="1"/>
          </p:cNvSpPr>
          <p:nvPr>
            <p:ph idx="1"/>
          </p:nvPr>
        </p:nvSpPr>
        <p:spPr/>
        <p:txBody>
          <a:bodyPr>
            <a:normAutofit/>
          </a:bodyPr>
          <a:lstStyle/>
          <a:p>
            <a:r>
              <a:rPr lang="en-US" dirty="0"/>
              <a:t>Use search engines to research the terms </a:t>
            </a:r>
            <a:br>
              <a:rPr lang="en-US" dirty="0"/>
            </a:br>
            <a:r>
              <a:rPr lang="en-US" dirty="0"/>
              <a:t>(e.g. data life cycle, data governance)</a:t>
            </a:r>
          </a:p>
          <a:p>
            <a:r>
              <a:rPr lang="en-US" dirty="0"/>
              <a:t>Benchmarking (what do other institutions do?)</a:t>
            </a:r>
          </a:p>
          <a:p>
            <a:r>
              <a:rPr lang="en-US" dirty="0"/>
              <a:t>Conference Presentations </a:t>
            </a:r>
          </a:p>
          <a:p>
            <a:pPr marL="635508" lvl="1" indent="-342900"/>
            <a:r>
              <a:rPr lang="en-US" dirty="0" err="1"/>
              <a:t>eLive</a:t>
            </a:r>
            <a:r>
              <a:rPr lang="en-US" dirty="0"/>
              <a:t>, </a:t>
            </a:r>
            <a:r>
              <a:rPr lang="en-US" dirty="0" err="1"/>
              <a:t>CoHEsion</a:t>
            </a:r>
            <a:endParaRPr lang="en-US" dirty="0"/>
          </a:p>
          <a:p>
            <a:pPr marL="635508" lvl="1" indent="-342900"/>
            <a:r>
              <a:rPr lang="en-US" dirty="0"/>
              <a:t>AACRAO (American Association of Collegiate Registrars and Admissions Officers)</a:t>
            </a:r>
          </a:p>
          <a:p>
            <a:pPr marL="635508" lvl="1" indent="-342900"/>
            <a:r>
              <a:rPr lang="en-US" dirty="0"/>
              <a:t>Academic Impressions Conferences</a:t>
            </a:r>
          </a:p>
          <a:p>
            <a:pPr marL="635508" lvl="1" indent="-342900"/>
            <a:r>
              <a:rPr lang="en-US" dirty="0"/>
              <a:t>AIR Forum (Association for Institutional Research)</a:t>
            </a:r>
          </a:p>
          <a:p>
            <a:pPr marL="635508" lvl="1" indent="-342900"/>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60</a:t>
            </a:fld>
            <a:endParaRPr lang="en-US" altLang="en-US"/>
          </a:p>
        </p:txBody>
      </p:sp>
    </p:spTree>
    <p:extLst>
      <p:ext uri="{BB962C8B-B14F-4D97-AF65-F5344CB8AC3E}">
        <p14:creationId xmlns:p14="http://schemas.microsoft.com/office/powerpoint/2010/main" val="335246321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en-US" sz="4400" dirty="0"/>
              <a:t>Summary</a:t>
            </a:r>
          </a:p>
        </p:txBody>
      </p:sp>
      <p:sp>
        <p:nvSpPr>
          <p:cNvPr id="234499" name="Rectangle 3"/>
          <p:cNvSpPr>
            <a:spLocks noGrp="1" noChangeAspect="1" noChangeArrowheads="1"/>
          </p:cNvSpPr>
          <p:nvPr>
            <p:ph idx="1"/>
          </p:nvPr>
        </p:nvSpPr>
        <p:spPr/>
        <p:txBody>
          <a:bodyPr>
            <a:normAutofit lnSpcReduction="10000"/>
          </a:bodyPr>
          <a:lstStyle/>
          <a:p>
            <a:pPr marL="0" indent="0">
              <a:buNone/>
            </a:pPr>
            <a:r>
              <a:rPr lang="en-US" dirty="0"/>
              <a:t>Data Governance is critical and yes, you need it!</a:t>
            </a:r>
          </a:p>
          <a:p>
            <a:pPr lvl="1"/>
            <a:r>
              <a:rPr lang="en-US" dirty="0"/>
              <a:t>It doesn’t have to be the obvious person who sparks the revolution</a:t>
            </a:r>
          </a:p>
          <a:p>
            <a:pPr lvl="1"/>
            <a:r>
              <a:rPr lang="en-US" dirty="0"/>
              <a:t>It takes time; give yourself the space to explore and change</a:t>
            </a:r>
          </a:p>
          <a:p>
            <a:pPr lvl="1"/>
            <a:r>
              <a:rPr lang="en-US" dirty="0"/>
              <a:t>Many voices should be involved (aka all data roles)</a:t>
            </a:r>
          </a:p>
          <a:p>
            <a:pPr lvl="1"/>
            <a:r>
              <a:rPr lang="en-US" dirty="0"/>
              <a:t>Be prepared to define (roles/responsibilities/skills/shared data) and educate</a:t>
            </a:r>
          </a:p>
          <a:p>
            <a:pPr lvl="1"/>
            <a:r>
              <a:rPr lang="en-US" dirty="0"/>
              <a:t>You don’t have to start from scratch</a:t>
            </a:r>
          </a:p>
          <a:p>
            <a:pPr lvl="1"/>
            <a:r>
              <a:rPr lang="en-US" dirty="0"/>
              <a:t>Silos must be bridged</a:t>
            </a:r>
          </a:p>
          <a:p>
            <a:pPr lvl="1"/>
            <a:r>
              <a:rPr lang="en-US" dirty="0"/>
              <a:t>Determine how to instill accountability into the process</a:t>
            </a:r>
          </a:p>
          <a:p>
            <a:pPr lvl="1"/>
            <a:r>
              <a:rPr lang="en-US" dirty="0"/>
              <a:t>It’s not one-size fits all; determine what works to meet your institution’s goals and culture</a:t>
            </a:r>
          </a:p>
          <a:p>
            <a:pPr lvl="1"/>
            <a:endParaRPr lang="en-US" dirty="0"/>
          </a:p>
          <a:p>
            <a:pPr lvl="1"/>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61</a:t>
            </a:fld>
            <a:endParaRPr lang="en-US" altLang="en-US"/>
          </a:p>
        </p:txBody>
      </p:sp>
      <p:pic>
        <p:nvPicPr>
          <p:cNvPr id="3" name="Picture 2">
            <a:extLst>
              <a:ext uri="{FF2B5EF4-FFF2-40B4-BE49-F238E27FC236}">
                <a16:creationId xmlns:a16="http://schemas.microsoft.com/office/drawing/2014/main" id="{95C6B849-2F90-418B-BDE4-8BEA44AF4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271" t="72065" r="6707" b="5807"/>
          <a:stretch/>
        </p:blipFill>
        <p:spPr>
          <a:xfrm>
            <a:off x="6406571" y="4357785"/>
            <a:ext cx="661693" cy="585216"/>
          </a:xfrm>
          <a:prstGeom prst="rect">
            <a:avLst/>
          </a:prstGeom>
        </p:spPr>
      </p:pic>
      <p:pic>
        <p:nvPicPr>
          <p:cNvPr id="5" name="Picture 4">
            <a:extLst>
              <a:ext uri="{FF2B5EF4-FFF2-40B4-BE49-F238E27FC236}">
                <a16:creationId xmlns:a16="http://schemas.microsoft.com/office/drawing/2014/main" id="{0CDA19BB-5E8C-4FCC-BC12-1B55B35BEB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389" t="37037" r="13457" b="30041"/>
          <a:stretch/>
        </p:blipFill>
        <p:spPr>
          <a:xfrm>
            <a:off x="7439668" y="4312354"/>
            <a:ext cx="180504" cy="585216"/>
          </a:xfrm>
          <a:prstGeom prst="rect">
            <a:avLst/>
          </a:prstGeom>
        </p:spPr>
      </p:pic>
      <p:pic>
        <p:nvPicPr>
          <p:cNvPr id="7" name="Picture 6">
            <a:extLst>
              <a:ext uri="{FF2B5EF4-FFF2-40B4-BE49-F238E27FC236}">
                <a16:creationId xmlns:a16="http://schemas.microsoft.com/office/drawing/2014/main" id="{40C63637-9FC7-4279-945F-3144E965A0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28" t="7407" r="66132" b="66054"/>
          <a:stretch/>
        </p:blipFill>
        <p:spPr>
          <a:xfrm>
            <a:off x="7991576" y="4357785"/>
            <a:ext cx="558064" cy="582183"/>
          </a:xfrm>
          <a:prstGeom prst="rect">
            <a:avLst/>
          </a:prstGeom>
        </p:spPr>
      </p:pic>
      <p:sp>
        <p:nvSpPr>
          <p:cNvPr id="12" name="TextBox 11">
            <a:extLst>
              <a:ext uri="{FF2B5EF4-FFF2-40B4-BE49-F238E27FC236}">
                <a16:creationId xmlns:a16="http://schemas.microsoft.com/office/drawing/2014/main" id="{F7D9FE35-C45A-46D3-B9B9-0E5DF87C2F46}"/>
              </a:ext>
            </a:extLst>
          </p:cNvPr>
          <p:cNvSpPr txBox="1"/>
          <p:nvPr/>
        </p:nvSpPr>
        <p:spPr>
          <a:xfrm>
            <a:off x="947138" y="6097311"/>
            <a:ext cx="7462225" cy="261610"/>
          </a:xfrm>
          <a:prstGeom prst="rect">
            <a:avLst/>
          </a:prstGeom>
          <a:noFill/>
        </p:spPr>
        <p:txBody>
          <a:bodyPr wrap="square" rtlCol="0">
            <a:spAutoFit/>
          </a:bodyPr>
          <a:lstStyle/>
          <a:p>
            <a:r>
              <a:rPr lang="en-US" sz="1100" dirty="0"/>
              <a:t>Icon vector created by </a:t>
            </a:r>
            <a:r>
              <a:rPr lang="en-US" sz="1100" dirty="0" err="1"/>
              <a:t>terdpongvector</a:t>
            </a:r>
            <a:r>
              <a:rPr lang="en-US" sz="1100" dirty="0"/>
              <a:t> - www.freepik.com</a:t>
            </a:r>
          </a:p>
        </p:txBody>
      </p:sp>
    </p:spTree>
    <p:extLst>
      <p:ext uri="{BB962C8B-B14F-4D97-AF65-F5344CB8AC3E}">
        <p14:creationId xmlns:p14="http://schemas.microsoft.com/office/powerpoint/2010/main" val="79433331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en-US" sz="4400" dirty="0"/>
              <a:t>Hutzpah</a:t>
            </a:r>
          </a:p>
        </p:txBody>
      </p:sp>
      <p:sp>
        <p:nvSpPr>
          <p:cNvPr id="234499" name="Rectangle 3"/>
          <p:cNvSpPr>
            <a:spLocks noGrp="1" noChangeAspect="1" noChangeArrowheads="1"/>
          </p:cNvSpPr>
          <p:nvPr>
            <p:ph idx="1"/>
          </p:nvPr>
        </p:nvSpPr>
        <p:spPr/>
        <p:txBody>
          <a:bodyPr>
            <a:normAutofit fontScale="92500" lnSpcReduction="20000"/>
          </a:bodyPr>
          <a:lstStyle/>
          <a:p>
            <a:pPr marL="201168" lvl="1" indent="0">
              <a:buNone/>
            </a:pPr>
            <a:r>
              <a:rPr lang="en-US" sz="2200" dirty="0"/>
              <a:t>The ‘Greater Fool’ is actually an economic term. It’s a patsy. For the rest of us to profit, we need a greater fool, someone who will buy long and sell short. Most people spend their lives trying not to be the greater fool. We toss him the hot potato. We dive for his seat when the music stops. The greater fool is someone with the perfect blend of self-delusion and ego to think that he can succeed where others have failed. This whole country was made by greater fools.”</a:t>
            </a:r>
          </a:p>
          <a:p>
            <a:pPr marL="201168" lvl="1" indent="0">
              <a:buNone/>
            </a:pPr>
            <a:r>
              <a:rPr lang="en-US" sz="2200" dirty="0"/>
              <a:t>— </a:t>
            </a:r>
            <a:r>
              <a:rPr lang="en-US" sz="2200" i="1" dirty="0"/>
              <a:t>Sloan </a:t>
            </a:r>
            <a:r>
              <a:rPr lang="en-US" sz="2200" i="1" dirty="0" err="1"/>
              <a:t>Sabbith</a:t>
            </a:r>
            <a:r>
              <a:rPr lang="en-US" sz="2200" i="1" dirty="0"/>
              <a:t>, on "The Newsroom“</a:t>
            </a:r>
          </a:p>
          <a:p>
            <a:pPr marL="201168" lvl="1" indent="0">
              <a:buNone/>
            </a:pPr>
            <a:endParaRPr lang="en-US" sz="2200" i="1" dirty="0"/>
          </a:p>
          <a:p>
            <a:pPr marL="201168" lvl="1" indent="0">
              <a:buNone/>
            </a:pPr>
            <a:r>
              <a:rPr lang="en-US" sz="2200" dirty="0"/>
              <a:t>Self-delusion assists you into thinking that you are tough enough to go through your Herculean task… It helps you to think that all your hard work will result in success. And sometimes, the perseverance, that results from self-delusion, leads to success. So, do you want to be the Greater Fool?</a:t>
            </a:r>
          </a:p>
          <a:p>
            <a:pPr marL="201168" lvl="1" indent="0">
              <a:buNone/>
            </a:pPr>
            <a:r>
              <a:rPr lang="en-US" sz="2200" dirty="0"/>
              <a:t>—  </a:t>
            </a:r>
            <a:r>
              <a:rPr lang="en-US" sz="2200" i="1" dirty="0" err="1"/>
              <a:t>Nihar</a:t>
            </a:r>
            <a:r>
              <a:rPr lang="en-US" sz="2200" i="1" dirty="0"/>
              <a:t> </a:t>
            </a:r>
            <a:r>
              <a:rPr lang="en-US" sz="2200" i="1" dirty="0" err="1"/>
              <a:t>Chheda</a:t>
            </a:r>
            <a:endParaRPr lang="en-US" sz="2200" i="1" dirty="0"/>
          </a:p>
          <a:p>
            <a:pPr marL="201168" lvl="1" indent="0">
              <a:buNone/>
            </a:pPr>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62</a:t>
            </a:fld>
            <a:endParaRPr lang="en-US" altLang="en-US"/>
          </a:p>
        </p:txBody>
      </p:sp>
      <p:sp>
        <p:nvSpPr>
          <p:cNvPr id="6" name="TextBox 5">
            <a:extLst>
              <a:ext uri="{FF2B5EF4-FFF2-40B4-BE49-F238E27FC236}">
                <a16:creationId xmlns:a16="http://schemas.microsoft.com/office/drawing/2014/main" id="{3CA13C00-D5CA-427F-84B2-4169B56A3776}"/>
              </a:ext>
            </a:extLst>
          </p:cNvPr>
          <p:cNvSpPr txBox="1"/>
          <p:nvPr/>
        </p:nvSpPr>
        <p:spPr>
          <a:xfrm>
            <a:off x="947138" y="6097311"/>
            <a:ext cx="7462225" cy="261610"/>
          </a:xfrm>
          <a:prstGeom prst="rect">
            <a:avLst/>
          </a:prstGeom>
          <a:noFill/>
        </p:spPr>
        <p:txBody>
          <a:bodyPr wrap="square" rtlCol="0">
            <a:spAutoFit/>
          </a:bodyPr>
          <a:lstStyle/>
          <a:p>
            <a:r>
              <a:rPr lang="en-US" sz="1100" dirty="0">
                <a:hlinkClick r:id="rId3"/>
              </a:rPr>
              <a:t>https://www.theodysseyonline.com/should-greater-fool</a:t>
            </a:r>
            <a:endParaRPr lang="en-US" sz="1100" dirty="0"/>
          </a:p>
        </p:txBody>
      </p:sp>
    </p:spTree>
    <p:extLst>
      <p:ext uri="{BB962C8B-B14F-4D97-AF65-F5344CB8AC3E}">
        <p14:creationId xmlns:p14="http://schemas.microsoft.com/office/powerpoint/2010/main" val="66209361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n-US" sz="4400" dirty="0"/>
              <a:t>Questions?</a:t>
            </a:r>
          </a:p>
        </p:txBody>
      </p:sp>
      <p:sp>
        <p:nvSpPr>
          <p:cNvPr id="121859" name="Rectangle 3"/>
          <p:cNvSpPr>
            <a:spLocks noGrp="1" noChangeAspect="1" noChangeArrowheads="1"/>
          </p:cNvSpPr>
          <p:nvPr>
            <p:ph idx="1"/>
          </p:nvPr>
        </p:nvSpPr>
        <p:spPr/>
        <p:txBody>
          <a:bodyPr/>
          <a:lstStyle/>
          <a:p>
            <a:endParaRPr lang="en-US" dirty="0"/>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63</a:t>
            </a:fld>
            <a:endParaRPr lang="en-US" altLang="en-US"/>
          </a:p>
        </p:txBody>
      </p:sp>
      <p:pic>
        <p:nvPicPr>
          <p:cNvPr id="1026" name="Picture 2" descr="Image result for question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457" y="2730235"/>
            <a:ext cx="4143375" cy="275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8774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a:bodyPr>
          <a:lstStyle/>
          <a:p>
            <a:r>
              <a:rPr lang="en-US" sz="4400" dirty="0"/>
              <a:t>Thank You!</a:t>
            </a:r>
          </a:p>
        </p:txBody>
      </p:sp>
      <p:sp>
        <p:nvSpPr>
          <p:cNvPr id="250883" name="Rectangle 3"/>
          <p:cNvSpPr>
            <a:spLocks noGrp="1" noChangeAspect="1" noChangeArrowheads="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Jennifer K Janssen-Rogers, Andrews University</a:t>
            </a:r>
          </a:p>
          <a:p>
            <a:pPr marL="0" indent="0" algn="ctr">
              <a:buNone/>
            </a:pPr>
            <a:r>
              <a:rPr lang="en-US" dirty="0"/>
              <a:t>jjanssen@andrews.edu</a:t>
            </a:r>
          </a:p>
          <a:p>
            <a:endParaRPr lang="en-US" dirty="0"/>
          </a:p>
        </p:txBody>
      </p:sp>
      <p:sp>
        <p:nvSpPr>
          <p:cNvPr id="12" name="Footer Placeholder 11"/>
          <p:cNvSpPr>
            <a:spLocks noGrp="1"/>
          </p:cNvSpPr>
          <p:nvPr>
            <p:ph type="ftr" sz="quarter" idx="11"/>
          </p:nvPr>
        </p:nvSpPr>
        <p:spPr/>
        <p:txBody>
          <a:bodyPr/>
          <a:lstStyle/>
          <a:p>
            <a:r>
              <a:rPr lang="en-US" altLang="en-US"/>
              <a:t>CoHEsion Summit</a:t>
            </a:r>
          </a:p>
        </p:txBody>
      </p:sp>
      <p:sp>
        <p:nvSpPr>
          <p:cNvPr id="13" name="Slide Number Placeholder 12"/>
          <p:cNvSpPr>
            <a:spLocks noGrp="1"/>
          </p:cNvSpPr>
          <p:nvPr>
            <p:ph type="sldNum" sz="quarter" idx="12"/>
          </p:nvPr>
        </p:nvSpPr>
        <p:spPr/>
        <p:txBody>
          <a:bodyPr/>
          <a:lstStyle/>
          <a:p>
            <a:fld id="{38B94146-53D3-43A3-A8A5-4F843A23DE0D}" type="slidenum">
              <a:rPr lang="en-US" altLang="en-US" smtClean="0"/>
              <a:pPr/>
              <a:t>64</a:t>
            </a:fld>
            <a:endParaRPr lang="en-US" altLang="en-US"/>
          </a:p>
        </p:txBody>
      </p:sp>
    </p:spTree>
    <p:extLst>
      <p:ext uri="{BB962C8B-B14F-4D97-AF65-F5344CB8AC3E}">
        <p14:creationId xmlns:p14="http://schemas.microsoft.com/office/powerpoint/2010/main" val="250836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n-US" sz="4400" dirty="0"/>
              <a:t>Data Owners</a:t>
            </a:r>
          </a:p>
        </p:txBody>
      </p:sp>
      <p:sp>
        <p:nvSpPr>
          <p:cNvPr id="201731" name="Rectangle 3"/>
          <p:cNvSpPr>
            <a:spLocks noGrp="1" noChangeAspect="1" noChangeArrowheads="1"/>
          </p:cNvSpPr>
          <p:nvPr>
            <p:ph idx="1"/>
          </p:nvPr>
        </p:nvSpPr>
        <p:spPr>
          <a:xfrm>
            <a:off x="822959" y="1858091"/>
            <a:ext cx="7543801" cy="4023360"/>
          </a:xfrm>
        </p:spPr>
        <p:txBody>
          <a:bodyPr>
            <a:normAutofit/>
          </a:bodyPr>
          <a:lstStyle/>
          <a:p>
            <a:r>
              <a:rPr lang="en-US" dirty="0"/>
              <a:t>One person “in charge” of each Banner Module</a:t>
            </a:r>
          </a:p>
          <a:p>
            <a:pPr lvl="1"/>
            <a:r>
              <a:rPr lang="en-US" dirty="0"/>
              <a:t>Accounts Receivable/Financial Aid</a:t>
            </a:r>
          </a:p>
          <a:p>
            <a:pPr lvl="1"/>
            <a:r>
              <a:rPr lang="en-US" dirty="0"/>
              <a:t>Advancement</a:t>
            </a:r>
          </a:p>
          <a:p>
            <a:pPr lvl="1"/>
            <a:r>
              <a:rPr lang="en-US" dirty="0"/>
              <a:t>Finance</a:t>
            </a:r>
          </a:p>
          <a:p>
            <a:pPr lvl="1"/>
            <a:r>
              <a:rPr lang="en-US" dirty="0"/>
              <a:t>HR</a:t>
            </a:r>
          </a:p>
          <a:p>
            <a:pPr lvl="1"/>
            <a:r>
              <a:rPr lang="en-US" dirty="0"/>
              <a:t>Student</a:t>
            </a:r>
          </a:p>
          <a:p>
            <a:r>
              <a:rPr lang="en-US" dirty="0"/>
              <a:t>Approved access</a:t>
            </a:r>
          </a:p>
          <a:p>
            <a:r>
              <a:rPr lang="en-US" dirty="0"/>
              <a:t>Expanded over-time to cover some sub-modules (e.g. Alumni vs Development, Enrollment vs Registrar)</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7</a:t>
            </a:fld>
            <a:endParaRPr lang="en-US" altLang="en-US"/>
          </a:p>
        </p:txBody>
      </p:sp>
    </p:spTree>
    <p:extLst>
      <p:ext uri="{BB962C8B-B14F-4D97-AF65-F5344CB8AC3E}">
        <p14:creationId xmlns:p14="http://schemas.microsoft.com/office/powerpoint/2010/main" val="9411092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sz="4400" dirty="0"/>
              <a:t>Administrative Computing Committee</a:t>
            </a:r>
          </a:p>
        </p:txBody>
      </p:sp>
      <p:sp>
        <p:nvSpPr>
          <p:cNvPr id="207875" name="Rectangle 3"/>
          <p:cNvSpPr>
            <a:spLocks noGrp="1" noChangeAspect="1" noChangeArrowheads="1"/>
          </p:cNvSpPr>
          <p:nvPr>
            <p:ph idx="1"/>
          </p:nvPr>
        </p:nvSpPr>
        <p:spPr/>
        <p:txBody>
          <a:bodyPr>
            <a:normAutofit lnSpcReduction="10000"/>
          </a:bodyPr>
          <a:lstStyle/>
          <a:p>
            <a:pPr marL="0" indent="0">
              <a:buNone/>
            </a:pPr>
            <a:r>
              <a:rPr lang="en-US" dirty="0"/>
              <a:t>To advise, review and make recommendations for plans, priorities and policies relating to information technology as it affects the administrative functions of the university </a:t>
            </a:r>
          </a:p>
          <a:p>
            <a:r>
              <a:rPr lang="en-US" dirty="0"/>
              <a:t>Formed in the 1980s as a subcommittee of the Computer Services Committee</a:t>
            </a:r>
          </a:p>
          <a:p>
            <a:pPr marL="635508" lvl="1" indent="-342900"/>
            <a:r>
              <a:rPr lang="en-US" dirty="0"/>
              <a:t>Became stand-alone in </a:t>
            </a:r>
            <a:r>
              <a:rPr lang="en-US" dirty="0">
                <a:solidFill>
                  <a:schemeClr val="tx1"/>
                </a:solidFill>
              </a:rPr>
              <a:t>1994</a:t>
            </a:r>
          </a:p>
          <a:p>
            <a:r>
              <a:rPr lang="en-US" dirty="0"/>
              <a:t>Included representatives from functional offices and Information Technology Systems</a:t>
            </a:r>
          </a:p>
          <a:p>
            <a:r>
              <a:rPr lang="en-US" dirty="0"/>
              <a:t>Morphed over time to include primarily Data Stewards and representatives from Administrative Systems (ITS).</a:t>
            </a:r>
          </a:p>
          <a:p>
            <a:r>
              <a:rPr lang="en-US" dirty="0"/>
              <a:t>Currently acts to prioritize and provide feedback on administrative software purchases/implementations</a:t>
            </a:r>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8</a:t>
            </a:fld>
            <a:endParaRPr lang="en-US" altLang="en-US"/>
          </a:p>
        </p:txBody>
      </p:sp>
    </p:spTree>
    <p:extLst>
      <p:ext uri="{BB962C8B-B14F-4D97-AF65-F5344CB8AC3E}">
        <p14:creationId xmlns:p14="http://schemas.microsoft.com/office/powerpoint/2010/main" val="18835591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n-US" sz="4400" dirty="0"/>
              <a:t>Silos</a:t>
            </a:r>
          </a:p>
        </p:txBody>
      </p:sp>
      <p:sp>
        <p:nvSpPr>
          <p:cNvPr id="207875" name="Rectangle 3"/>
          <p:cNvSpPr>
            <a:spLocks noGrp="1" noChangeAspect="1" noChangeArrowheads="1"/>
          </p:cNvSpPr>
          <p:nvPr>
            <p:ph idx="1"/>
          </p:nvPr>
        </p:nvSpPr>
        <p:spPr/>
        <p:txBody>
          <a:bodyPr>
            <a:normAutofit/>
          </a:bodyPr>
          <a:lstStyle/>
          <a:p>
            <a:r>
              <a:rPr lang="en-US" dirty="0"/>
              <a:t>Each department was responsible for their own data</a:t>
            </a:r>
            <a:endParaRPr lang="en-US" dirty="0">
              <a:solidFill>
                <a:srgbClr val="FF0000"/>
              </a:solidFill>
            </a:endParaRPr>
          </a:p>
          <a:p>
            <a:r>
              <a:rPr lang="en-US" dirty="0"/>
              <a:t>Shared validation was either never touched, or changed ad-hoc without consensus</a:t>
            </a:r>
          </a:p>
          <a:p>
            <a:r>
              <a:rPr lang="en-US" dirty="0"/>
              <a:t>Little guidance on high-level/shared data entry standards </a:t>
            </a:r>
          </a:p>
          <a:p>
            <a:r>
              <a:rPr lang="en-US" dirty="0"/>
              <a:t>Some committees existed to work on specific cross-functional process</a:t>
            </a:r>
          </a:p>
          <a:p>
            <a:pPr lvl="1"/>
            <a:r>
              <a:rPr lang="en-US" dirty="0"/>
              <a:t>Focused on customer service</a:t>
            </a:r>
          </a:p>
          <a:p>
            <a:pPr lvl="1"/>
            <a:r>
              <a:rPr lang="en-US" dirty="0"/>
              <a:t>Not focused on data and data integrity</a:t>
            </a:r>
          </a:p>
          <a:p>
            <a:r>
              <a:rPr lang="en-US" dirty="0"/>
              <a:t>Data managed in the way it had always been managed, even pre-Banner</a:t>
            </a:r>
          </a:p>
          <a:p>
            <a:endParaRPr lang="en-US" dirty="0"/>
          </a:p>
        </p:txBody>
      </p:sp>
      <p:sp>
        <p:nvSpPr>
          <p:cNvPr id="9" name="Slide Number Placeholder 8"/>
          <p:cNvSpPr>
            <a:spLocks noGrp="1"/>
          </p:cNvSpPr>
          <p:nvPr>
            <p:ph type="sldNum" sz="quarter" idx="12"/>
          </p:nvPr>
        </p:nvSpPr>
        <p:spPr/>
        <p:txBody>
          <a:bodyPr/>
          <a:lstStyle/>
          <a:p>
            <a:fld id="{38B94146-53D3-43A3-A8A5-4F843A23DE0D}" type="slidenum">
              <a:rPr lang="en-US" altLang="en-US" smtClean="0"/>
              <a:pPr/>
              <a:t>9</a:t>
            </a:fld>
            <a:endParaRPr lang="en-US" altLang="en-US"/>
          </a:p>
        </p:txBody>
      </p:sp>
    </p:spTree>
    <p:extLst>
      <p:ext uri="{BB962C8B-B14F-4D97-AF65-F5344CB8AC3E}">
        <p14:creationId xmlns:p14="http://schemas.microsoft.com/office/powerpoint/2010/main" val="2953535946"/>
      </p:ext>
    </p:extLst>
  </p:cSld>
  <p:clrMapOvr>
    <a:masterClrMapping/>
  </p:clrMapOvr>
  <p:transition>
    <p:fade/>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4862</TotalTime>
  <Words>6324</Words>
  <Application>Microsoft Office PowerPoint</Application>
  <PresentationFormat>On-screen Show (4:3)</PresentationFormat>
  <Paragraphs>897</Paragraphs>
  <Slides>64</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Century Gothic</vt:lpstr>
      <vt:lpstr>Times New Roman</vt:lpstr>
      <vt:lpstr>Wingdings</vt:lpstr>
      <vt:lpstr>Vapor Trail</vt:lpstr>
      <vt:lpstr>Spark a Data Revolution</vt:lpstr>
      <vt:lpstr>About Andrews University</vt:lpstr>
      <vt:lpstr>Introduction</vt:lpstr>
      <vt:lpstr>Cultural Transformation</vt:lpstr>
      <vt:lpstr>Agenda</vt:lpstr>
      <vt:lpstr>The Before State</vt:lpstr>
      <vt:lpstr>Data Owners</vt:lpstr>
      <vt:lpstr>Administrative Computing Committee</vt:lpstr>
      <vt:lpstr>Silos</vt:lpstr>
      <vt:lpstr>Timeline/History</vt:lpstr>
      <vt:lpstr>First Code Review Meeting</vt:lpstr>
      <vt:lpstr>A Committee is Born</vt:lpstr>
      <vt:lpstr>Data Integrity Committee Development</vt:lpstr>
      <vt:lpstr>Data Integrity Committee Recent History</vt:lpstr>
      <vt:lpstr>Data Integrity Committee Timeline</vt:lpstr>
      <vt:lpstr>The Current State</vt:lpstr>
      <vt:lpstr>Data Integrity Committee Purpose</vt:lpstr>
      <vt:lpstr>Data Integrity Committee Membership</vt:lpstr>
      <vt:lpstr>Scope and Ownership</vt:lpstr>
      <vt:lpstr>Data Integrity Committee Agenda</vt:lpstr>
      <vt:lpstr>Best Practice Documents</vt:lpstr>
      <vt:lpstr>Data Roles, Expectations, and Skills</vt:lpstr>
      <vt:lpstr>Data Roles at Andrews University</vt:lpstr>
      <vt:lpstr>Data Integrity Committee Substructure</vt:lpstr>
      <vt:lpstr>Academic Data Subcommittee</vt:lpstr>
      <vt:lpstr>Academic Data Subcommittee Membership</vt:lpstr>
      <vt:lpstr>Academic Data Subcommittee Scope</vt:lpstr>
      <vt:lpstr>Biographic &amp; Demographic Data Subcommittee</vt:lpstr>
      <vt:lpstr>Biographic &amp; Demographic Data Subcommittee Membership</vt:lpstr>
      <vt:lpstr>Biographic &amp; Demographic Data Subcommittee Scope</vt:lpstr>
      <vt:lpstr>Faculty Data Subcommittee</vt:lpstr>
      <vt:lpstr>Faculty Data Subcommittee Membership</vt:lpstr>
      <vt:lpstr>Faculty Data Subcommittee Scope</vt:lpstr>
      <vt:lpstr>Best Practices</vt:lpstr>
      <vt:lpstr>Who could be involved?</vt:lpstr>
      <vt:lpstr>Who should be involved?</vt:lpstr>
      <vt:lpstr>Participation from All Data Roles</vt:lpstr>
      <vt:lpstr>Participation from All Data Roles</vt:lpstr>
      <vt:lpstr>Participation from All Data Roles</vt:lpstr>
      <vt:lpstr>Buy In </vt:lpstr>
      <vt:lpstr>Data Governance Skills</vt:lpstr>
      <vt:lpstr>Data Governance Skills</vt:lpstr>
      <vt:lpstr>Skill Support for Responsibilities</vt:lpstr>
      <vt:lpstr>Develop Definitions and Documentation</vt:lpstr>
      <vt:lpstr>Lessons Learned</vt:lpstr>
      <vt:lpstr>Challenges</vt:lpstr>
      <vt:lpstr>Overwhelming</vt:lpstr>
      <vt:lpstr>Overwhelming</vt:lpstr>
      <vt:lpstr>Priorities</vt:lpstr>
      <vt:lpstr>Priorities</vt:lpstr>
      <vt:lpstr>Priorities</vt:lpstr>
      <vt:lpstr>Buy-In</vt:lpstr>
      <vt:lpstr>Buy-In</vt:lpstr>
      <vt:lpstr>Resources</vt:lpstr>
      <vt:lpstr>Resources</vt:lpstr>
      <vt:lpstr>Resources</vt:lpstr>
      <vt:lpstr>The Future State</vt:lpstr>
      <vt:lpstr>Vision for the Future</vt:lpstr>
      <vt:lpstr>References/Resources</vt:lpstr>
      <vt:lpstr>References/Resources</vt:lpstr>
      <vt:lpstr>Summary</vt:lpstr>
      <vt:lpstr>Hutzpah</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Ashbrook</dc:creator>
  <cp:lastModifiedBy>Williams, Linda</cp:lastModifiedBy>
  <cp:revision>191</cp:revision>
  <dcterms:created xsi:type="dcterms:W3CDTF">2017-02-14T14:34:26Z</dcterms:created>
  <dcterms:modified xsi:type="dcterms:W3CDTF">2019-11-11T18:35:39Z</dcterms:modified>
</cp:coreProperties>
</file>